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082" r:id="rId5"/>
    <p:sldId id="256" r:id="rId6"/>
    <p:sldId id="1559" r:id="rId7"/>
    <p:sldId id="1562" r:id="rId8"/>
    <p:sldId id="2091" r:id="rId9"/>
    <p:sldId id="1558" r:id="rId10"/>
    <p:sldId id="2083" r:id="rId11"/>
    <p:sldId id="1561" r:id="rId12"/>
    <p:sldId id="2076" r:id="rId13"/>
    <p:sldId id="2081" r:id="rId14"/>
    <p:sldId id="2080" r:id="rId15"/>
    <p:sldId id="2075" r:id="rId16"/>
    <p:sldId id="269" r:id="rId17"/>
    <p:sldId id="1723" r:id="rId18"/>
    <p:sldId id="2072" r:id="rId19"/>
    <p:sldId id="2086" r:id="rId20"/>
    <p:sldId id="2087" r:id="rId21"/>
    <p:sldId id="2088" r:id="rId22"/>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557" autoAdjust="0"/>
  </p:normalViewPr>
  <p:slideViewPr>
    <p:cSldViewPr snapToGrid="0">
      <p:cViewPr varScale="1">
        <p:scale>
          <a:sx n="61" d="100"/>
          <a:sy n="61" d="100"/>
        </p:scale>
        <p:origin x="8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a Heltberg" userId="f0c817dc-6dde-49a0-a12b-12924ec20dcf" providerId="ADAL" clId="{A2D21A9D-0700-4BDC-ADE0-B27269C2E117}"/>
    <pc:docChg chg="custSel addSld delSld modSld sldOrd">
      <pc:chgData name="Nana Heltberg" userId="f0c817dc-6dde-49a0-a12b-12924ec20dcf" providerId="ADAL" clId="{A2D21A9D-0700-4BDC-ADE0-B27269C2E117}" dt="2023-06-13T04:16:27.217" v="82" actId="729"/>
      <pc:docMkLst>
        <pc:docMk/>
      </pc:docMkLst>
      <pc:sldChg chg="mod modShow">
        <pc:chgData name="Nana Heltberg" userId="f0c817dc-6dde-49a0-a12b-12924ec20dcf" providerId="ADAL" clId="{A2D21A9D-0700-4BDC-ADE0-B27269C2E117}" dt="2023-06-13T04:16:16.409" v="81" actId="729"/>
        <pc:sldMkLst>
          <pc:docMk/>
          <pc:sldMk cId="1901538252" sldId="269"/>
        </pc:sldMkLst>
      </pc:sldChg>
      <pc:sldChg chg="mod ord modShow">
        <pc:chgData name="Nana Heltberg" userId="f0c817dc-6dde-49a0-a12b-12924ec20dcf" providerId="ADAL" clId="{A2D21A9D-0700-4BDC-ADE0-B27269C2E117}" dt="2023-06-13T04:16:16.409" v="81" actId="729"/>
        <pc:sldMkLst>
          <pc:docMk/>
          <pc:sldMk cId="2442240106" sldId="1558"/>
        </pc:sldMkLst>
      </pc:sldChg>
      <pc:sldChg chg="mod modShow">
        <pc:chgData name="Nana Heltberg" userId="f0c817dc-6dde-49a0-a12b-12924ec20dcf" providerId="ADAL" clId="{A2D21A9D-0700-4BDC-ADE0-B27269C2E117}" dt="2023-06-13T04:16:16.409" v="81" actId="729"/>
        <pc:sldMkLst>
          <pc:docMk/>
          <pc:sldMk cId="3164399788" sldId="1561"/>
        </pc:sldMkLst>
      </pc:sldChg>
      <pc:sldChg chg="modSp mod modShow">
        <pc:chgData name="Nana Heltberg" userId="f0c817dc-6dde-49a0-a12b-12924ec20dcf" providerId="ADAL" clId="{A2D21A9D-0700-4BDC-ADE0-B27269C2E117}" dt="2023-06-13T04:16:16.409" v="81" actId="729"/>
        <pc:sldMkLst>
          <pc:docMk/>
          <pc:sldMk cId="1566288503" sldId="1723"/>
        </pc:sldMkLst>
        <pc:spChg chg="mod">
          <ac:chgData name="Nana Heltberg" userId="f0c817dc-6dde-49a0-a12b-12924ec20dcf" providerId="ADAL" clId="{A2D21A9D-0700-4BDC-ADE0-B27269C2E117}" dt="2023-06-13T04:14:27.148" v="14" actId="2711"/>
          <ac:spMkLst>
            <pc:docMk/>
            <pc:sldMk cId="1566288503" sldId="1723"/>
            <ac:spMk id="14" creationId="{F561A466-668A-6774-3F75-B46B607F3335}"/>
          </ac:spMkLst>
        </pc:spChg>
      </pc:sldChg>
      <pc:sldChg chg="mod modShow">
        <pc:chgData name="Nana Heltberg" userId="f0c817dc-6dde-49a0-a12b-12924ec20dcf" providerId="ADAL" clId="{A2D21A9D-0700-4BDC-ADE0-B27269C2E117}" dt="2023-06-13T04:16:16.409" v="81" actId="729"/>
        <pc:sldMkLst>
          <pc:docMk/>
          <pc:sldMk cId="1414386084" sldId="2072"/>
        </pc:sldMkLst>
      </pc:sldChg>
      <pc:sldChg chg="mod modShow">
        <pc:chgData name="Nana Heltberg" userId="f0c817dc-6dde-49a0-a12b-12924ec20dcf" providerId="ADAL" clId="{A2D21A9D-0700-4BDC-ADE0-B27269C2E117}" dt="2023-06-13T04:16:16.409" v="81" actId="729"/>
        <pc:sldMkLst>
          <pc:docMk/>
          <pc:sldMk cId="1401986052" sldId="2075"/>
        </pc:sldMkLst>
      </pc:sldChg>
      <pc:sldChg chg="mod modShow">
        <pc:chgData name="Nana Heltberg" userId="f0c817dc-6dde-49a0-a12b-12924ec20dcf" providerId="ADAL" clId="{A2D21A9D-0700-4BDC-ADE0-B27269C2E117}" dt="2023-06-13T04:16:16.409" v="81" actId="729"/>
        <pc:sldMkLst>
          <pc:docMk/>
          <pc:sldMk cId="277935465" sldId="2076"/>
        </pc:sldMkLst>
      </pc:sldChg>
      <pc:sldChg chg="mod modShow">
        <pc:chgData name="Nana Heltberg" userId="f0c817dc-6dde-49a0-a12b-12924ec20dcf" providerId="ADAL" clId="{A2D21A9D-0700-4BDC-ADE0-B27269C2E117}" dt="2023-06-13T04:16:16.409" v="81" actId="729"/>
        <pc:sldMkLst>
          <pc:docMk/>
          <pc:sldMk cId="4201638636" sldId="2080"/>
        </pc:sldMkLst>
      </pc:sldChg>
      <pc:sldChg chg="mod modShow">
        <pc:chgData name="Nana Heltberg" userId="f0c817dc-6dde-49a0-a12b-12924ec20dcf" providerId="ADAL" clId="{A2D21A9D-0700-4BDC-ADE0-B27269C2E117}" dt="2023-06-13T04:16:16.409" v="81" actId="729"/>
        <pc:sldMkLst>
          <pc:docMk/>
          <pc:sldMk cId="1186511407" sldId="2081"/>
        </pc:sldMkLst>
      </pc:sldChg>
      <pc:sldChg chg="mod modShow">
        <pc:chgData name="Nana Heltberg" userId="f0c817dc-6dde-49a0-a12b-12924ec20dcf" providerId="ADAL" clId="{A2D21A9D-0700-4BDC-ADE0-B27269C2E117}" dt="2023-06-13T04:16:16.409" v="81" actId="729"/>
        <pc:sldMkLst>
          <pc:docMk/>
          <pc:sldMk cId="2089711" sldId="2083"/>
        </pc:sldMkLst>
      </pc:sldChg>
      <pc:sldChg chg="del">
        <pc:chgData name="Nana Heltberg" userId="f0c817dc-6dde-49a0-a12b-12924ec20dcf" providerId="ADAL" clId="{A2D21A9D-0700-4BDC-ADE0-B27269C2E117}" dt="2023-06-13T04:13:55.578" v="12" actId="47"/>
        <pc:sldMkLst>
          <pc:docMk/>
          <pc:sldMk cId="894904624" sldId="2085"/>
        </pc:sldMkLst>
      </pc:sldChg>
      <pc:sldChg chg="delSp mod modShow">
        <pc:chgData name="Nana Heltberg" userId="f0c817dc-6dde-49a0-a12b-12924ec20dcf" providerId="ADAL" clId="{A2D21A9D-0700-4BDC-ADE0-B27269C2E117}" dt="2023-06-13T04:16:16.409" v="81" actId="729"/>
        <pc:sldMkLst>
          <pc:docMk/>
          <pc:sldMk cId="2206820894" sldId="2086"/>
        </pc:sldMkLst>
        <pc:spChg chg="del">
          <ac:chgData name="Nana Heltberg" userId="f0c817dc-6dde-49a0-a12b-12924ec20dcf" providerId="ADAL" clId="{A2D21A9D-0700-4BDC-ADE0-B27269C2E117}" dt="2023-06-13T04:15:32.967" v="78" actId="478"/>
          <ac:spMkLst>
            <pc:docMk/>
            <pc:sldMk cId="2206820894" sldId="2086"/>
            <ac:spMk id="3" creationId="{3ADE18D8-B1F5-D6EC-3029-67593F52DBB9}"/>
          </ac:spMkLst>
        </pc:spChg>
      </pc:sldChg>
      <pc:sldChg chg="delSp modSp mod modShow">
        <pc:chgData name="Nana Heltberg" userId="f0c817dc-6dde-49a0-a12b-12924ec20dcf" providerId="ADAL" clId="{A2D21A9D-0700-4BDC-ADE0-B27269C2E117}" dt="2023-06-13T04:16:16.409" v="81" actId="729"/>
        <pc:sldMkLst>
          <pc:docMk/>
          <pc:sldMk cId="2464220822" sldId="2087"/>
        </pc:sldMkLst>
        <pc:spChg chg="mod">
          <ac:chgData name="Nana Heltberg" userId="f0c817dc-6dde-49a0-a12b-12924ec20dcf" providerId="ADAL" clId="{A2D21A9D-0700-4BDC-ADE0-B27269C2E117}" dt="2023-06-13T04:15:19.397" v="77" actId="20577"/>
          <ac:spMkLst>
            <pc:docMk/>
            <pc:sldMk cId="2464220822" sldId="2087"/>
            <ac:spMk id="8" creationId="{EF88D23F-61FA-824B-5E71-10DF0E741D79}"/>
          </ac:spMkLst>
        </pc:spChg>
        <pc:spChg chg="del">
          <ac:chgData name="Nana Heltberg" userId="f0c817dc-6dde-49a0-a12b-12924ec20dcf" providerId="ADAL" clId="{A2D21A9D-0700-4BDC-ADE0-B27269C2E117}" dt="2023-06-13T04:14:50.421" v="17" actId="478"/>
          <ac:spMkLst>
            <pc:docMk/>
            <pc:sldMk cId="2464220822" sldId="2087"/>
            <ac:spMk id="81" creationId="{3543866C-A699-DC6F-C902-F642F829B4E8}"/>
          </ac:spMkLst>
        </pc:spChg>
      </pc:sldChg>
      <pc:sldChg chg="delSp modSp mod modShow">
        <pc:chgData name="Nana Heltberg" userId="f0c817dc-6dde-49a0-a12b-12924ec20dcf" providerId="ADAL" clId="{A2D21A9D-0700-4BDC-ADE0-B27269C2E117}" dt="2023-06-13T04:16:16.409" v="81" actId="729"/>
        <pc:sldMkLst>
          <pc:docMk/>
          <pc:sldMk cId="718933756" sldId="2088"/>
        </pc:sldMkLst>
        <pc:spChg chg="del mod">
          <ac:chgData name="Nana Heltberg" userId="f0c817dc-6dde-49a0-a12b-12924ec20dcf" providerId="ADAL" clId="{A2D21A9D-0700-4BDC-ADE0-B27269C2E117}" dt="2023-06-13T04:14:45.639" v="16" actId="478"/>
          <ac:spMkLst>
            <pc:docMk/>
            <pc:sldMk cId="718933756" sldId="2088"/>
            <ac:spMk id="11" creationId="{79485DB3-325F-74F3-773B-51E86AAB9DC8}"/>
          </ac:spMkLst>
        </pc:spChg>
      </pc:sldChg>
      <pc:sldChg chg="del">
        <pc:chgData name="Nana Heltberg" userId="f0c817dc-6dde-49a0-a12b-12924ec20dcf" providerId="ADAL" clId="{A2D21A9D-0700-4BDC-ADE0-B27269C2E117}" dt="2023-06-13T04:13:13.786" v="0" actId="47"/>
        <pc:sldMkLst>
          <pc:docMk/>
          <pc:sldMk cId="682964476" sldId="2089"/>
        </pc:sldMkLst>
      </pc:sldChg>
      <pc:sldChg chg="del">
        <pc:chgData name="Nana Heltberg" userId="f0c817dc-6dde-49a0-a12b-12924ec20dcf" providerId="ADAL" clId="{A2D21A9D-0700-4BDC-ADE0-B27269C2E117}" dt="2023-06-13T04:13:58.142" v="13" actId="47"/>
        <pc:sldMkLst>
          <pc:docMk/>
          <pc:sldMk cId="606237000" sldId="2090"/>
        </pc:sldMkLst>
      </pc:sldChg>
      <pc:sldChg chg="modSp new mod ord modShow">
        <pc:chgData name="Nana Heltberg" userId="f0c817dc-6dde-49a0-a12b-12924ec20dcf" providerId="ADAL" clId="{A2D21A9D-0700-4BDC-ADE0-B27269C2E117}" dt="2023-06-13T04:16:27.217" v="82" actId="729"/>
        <pc:sldMkLst>
          <pc:docMk/>
          <pc:sldMk cId="2370982432" sldId="2091"/>
        </pc:sldMkLst>
        <pc:spChg chg="mod">
          <ac:chgData name="Nana Heltberg" userId="f0c817dc-6dde-49a0-a12b-12924ec20dcf" providerId="ADAL" clId="{A2D21A9D-0700-4BDC-ADE0-B27269C2E117}" dt="2023-06-13T04:13:35.473" v="9" actId="20577"/>
          <ac:spMkLst>
            <pc:docMk/>
            <pc:sldMk cId="2370982432" sldId="2091"/>
            <ac:spMk id="2" creationId="{2AEBE857-DEB9-EF54-37F5-7BCD8969E642}"/>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073081-8B31-4B6B-B441-4812FDF7DBE7}" type="doc">
      <dgm:prSet loTypeId="urn:microsoft.com/office/officeart/2005/8/layout/vList3" loCatId="list" qsTypeId="urn:microsoft.com/office/officeart/2005/8/quickstyle/simple1" qsCatId="simple" csTypeId="urn:microsoft.com/office/officeart/2005/8/colors/accent1_2" csCatId="accent1" phldr="1"/>
      <dgm:spPr/>
    </dgm:pt>
    <dgm:pt modelId="{82729D8C-06C5-473B-A561-D3B73D903B0D}">
      <dgm:prSet phldrT="[Text]" custT="1"/>
      <dgm:spPr>
        <a:solidFill>
          <a:schemeClr val="bg2">
            <a:lumMod val="90000"/>
          </a:schemeClr>
        </a:solidFill>
      </dgm:spPr>
      <dgm:t>
        <a:bodyPr/>
        <a:lstStyle/>
        <a:p>
          <a:r>
            <a:rPr lang="en-US" sz="2000" b="1" dirty="0">
              <a:solidFill>
                <a:srgbClr val="C00000"/>
              </a:solidFill>
              <a:latin typeface="+mn-lt"/>
            </a:rPr>
            <a:t>Go Digital</a:t>
          </a:r>
          <a:endParaRPr lang="en-US" sz="2400" b="1" dirty="0">
            <a:solidFill>
              <a:srgbClr val="C00000"/>
            </a:solidFill>
            <a:latin typeface="+mn-lt"/>
          </a:endParaRPr>
        </a:p>
        <a:p>
          <a:r>
            <a:rPr lang="en-US" sz="1300" b="0" i="0" dirty="0"/>
            <a:t>Identifying and assisting digital employment entry points and pilot initiatives, </a:t>
          </a:r>
          <a:br>
            <a:rPr lang="en-US" sz="1300" b="0" i="0" dirty="0"/>
          </a:br>
          <a:r>
            <a:rPr lang="en-US" sz="1300" b="0" i="0" dirty="0"/>
            <a:t>ultimately bridging the digital divide</a:t>
          </a:r>
          <a:endParaRPr lang="en-DK" sz="1300" b="1" dirty="0">
            <a:latin typeface="+mn-lt"/>
          </a:endParaRPr>
        </a:p>
      </dgm:t>
    </dgm:pt>
    <dgm:pt modelId="{BA0F5405-419C-46CB-8AFE-B623E7B811B6}" type="parTrans" cxnId="{D95EFE17-9F08-471D-92C2-5523C70381E2}">
      <dgm:prSet/>
      <dgm:spPr/>
      <dgm:t>
        <a:bodyPr/>
        <a:lstStyle/>
        <a:p>
          <a:endParaRPr lang="en-DK"/>
        </a:p>
      </dgm:t>
    </dgm:pt>
    <dgm:pt modelId="{51E3217A-B978-4CE1-810F-C6FAC26FAF1B}" type="sibTrans" cxnId="{D95EFE17-9F08-471D-92C2-5523C70381E2}">
      <dgm:prSet/>
      <dgm:spPr/>
      <dgm:t>
        <a:bodyPr/>
        <a:lstStyle/>
        <a:p>
          <a:endParaRPr lang="en-DK"/>
        </a:p>
      </dgm:t>
    </dgm:pt>
    <dgm:pt modelId="{916FE9CA-116A-4B8C-91B8-0CF9D76B182F}">
      <dgm:prSet phldrT="[Text]" custT="1"/>
      <dgm:spPr>
        <a:solidFill>
          <a:schemeClr val="bg2">
            <a:lumMod val="90000"/>
          </a:schemeClr>
        </a:solidFill>
      </dgm:spPr>
      <dgm:t>
        <a:bodyPr/>
        <a:lstStyle/>
        <a:p>
          <a:r>
            <a:rPr lang="en-US" sz="2000" b="1" dirty="0">
              <a:solidFill>
                <a:srgbClr val="C00000"/>
              </a:solidFill>
            </a:rPr>
            <a:t>Go </a:t>
          </a:r>
          <a:r>
            <a:rPr lang="en-US" sz="2000" b="1" dirty="0">
              <a:solidFill>
                <a:srgbClr val="00B050"/>
              </a:solidFill>
            </a:rPr>
            <a:t>Green</a:t>
          </a:r>
        </a:p>
        <a:p>
          <a:pPr rtl="0"/>
          <a:r>
            <a:rPr lang="en-US" sz="1300" b="0" dirty="0"/>
            <a:t>Searching for solutions to climate change as a driver and multiplier of displacement by </a:t>
          </a:r>
          <a:br>
            <a:rPr lang="en-US" sz="1300" b="0" dirty="0"/>
          </a:br>
          <a:r>
            <a:rPr lang="en-US" sz="1300" b="0" dirty="0"/>
            <a:t>piloting and scaling long-term sustainable solutions in the field</a:t>
          </a:r>
          <a:r>
            <a:rPr lang="en-US" sz="1300" b="0" dirty="0">
              <a:latin typeface="Calibri Light" panose="020F0302020204030204"/>
            </a:rPr>
            <a:t> and becoming nature-positive as an </a:t>
          </a:r>
          <a:r>
            <a:rPr lang="en-US" sz="1300" b="0" dirty="0" err="1">
              <a:latin typeface="Calibri Light" panose="020F0302020204030204"/>
            </a:rPr>
            <a:t>organisation</a:t>
          </a:r>
          <a:endParaRPr lang="en-DK" sz="1300" b="0" dirty="0"/>
        </a:p>
      </dgm:t>
    </dgm:pt>
    <dgm:pt modelId="{A6F94E62-461A-4BA6-8B4F-B4B87F874C86}" type="parTrans" cxnId="{962BB8AD-BB18-4D24-8C26-1B775B7E62DD}">
      <dgm:prSet/>
      <dgm:spPr/>
      <dgm:t>
        <a:bodyPr/>
        <a:lstStyle/>
        <a:p>
          <a:endParaRPr lang="en-DK"/>
        </a:p>
      </dgm:t>
    </dgm:pt>
    <dgm:pt modelId="{F7B87367-9100-4506-9117-B54E3BAC6A84}" type="sibTrans" cxnId="{962BB8AD-BB18-4D24-8C26-1B775B7E62DD}">
      <dgm:prSet/>
      <dgm:spPr/>
      <dgm:t>
        <a:bodyPr/>
        <a:lstStyle/>
        <a:p>
          <a:endParaRPr lang="en-DK"/>
        </a:p>
      </dgm:t>
    </dgm:pt>
    <dgm:pt modelId="{BF88FB8B-EF1C-4ED3-8B69-BB68A53C896B}">
      <dgm:prSet phldrT="[Text]" custT="1"/>
      <dgm:spPr>
        <a:solidFill>
          <a:schemeClr val="bg2">
            <a:lumMod val="90000"/>
          </a:schemeClr>
        </a:solidFill>
      </dgm:spPr>
      <dgm:t>
        <a:bodyPr/>
        <a:lstStyle/>
        <a:p>
          <a:r>
            <a:rPr lang="en-US" sz="2000" b="1">
              <a:solidFill>
                <a:srgbClr val="C00000"/>
              </a:solidFill>
            </a:rPr>
            <a:t>Partnerships &amp; Alliances</a:t>
          </a:r>
          <a:br>
            <a:rPr lang="en-US" sz="2000" b="1"/>
          </a:br>
          <a:r>
            <a:rPr lang="en-US" sz="1200" b="0"/>
            <a:t>Further strengthening private sector partnerships and alliances to create and implement new </a:t>
          </a:r>
          <a:br>
            <a:rPr lang="en-US" sz="1200" b="0"/>
          </a:br>
          <a:r>
            <a:rPr lang="en-US" sz="1200" b="0"/>
            <a:t>solutions across markets and needs (global fundraising)</a:t>
          </a:r>
          <a:endParaRPr lang="en-US" sz="2000" b="0"/>
        </a:p>
      </dgm:t>
    </dgm:pt>
    <dgm:pt modelId="{0FABEC07-5BAB-408B-86EC-F3CAC86CD371}" type="parTrans" cxnId="{421CF955-3546-4451-B1D8-0028AC291CF1}">
      <dgm:prSet/>
      <dgm:spPr/>
      <dgm:t>
        <a:bodyPr/>
        <a:lstStyle/>
        <a:p>
          <a:endParaRPr lang="en-DK"/>
        </a:p>
      </dgm:t>
    </dgm:pt>
    <dgm:pt modelId="{6BD3F303-4D97-4F84-BBDB-1257C1A2C3D8}" type="sibTrans" cxnId="{421CF955-3546-4451-B1D8-0028AC291CF1}">
      <dgm:prSet/>
      <dgm:spPr/>
      <dgm:t>
        <a:bodyPr/>
        <a:lstStyle/>
        <a:p>
          <a:endParaRPr lang="en-DK"/>
        </a:p>
      </dgm:t>
    </dgm:pt>
    <dgm:pt modelId="{B5D2A371-DA39-49B6-B80C-32BBFFC1DBD4}" type="pres">
      <dgm:prSet presAssocID="{0A073081-8B31-4B6B-B441-4812FDF7DBE7}" presName="linearFlow" presStyleCnt="0">
        <dgm:presLayoutVars>
          <dgm:dir/>
          <dgm:resizeHandles val="exact"/>
        </dgm:presLayoutVars>
      </dgm:prSet>
      <dgm:spPr/>
    </dgm:pt>
    <dgm:pt modelId="{27326EEB-E6F2-42D5-98D3-0DBA8CA5FC66}" type="pres">
      <dgm:prSet presAssocID="{82729D8C-06C5-473B-A561-D3B73D903B0D}" presName="composite" presStyleCnt="0"/>
      <dgm:spPr/>
    </dgm:pt>
    <dgm:pt modelId="{534D2CE7-38B5-4F8F-91B4-36BD2B7CFBF5}" type="pres">
      <dgm:prSet presAssocID="{82729D8C-06C5-473B-A561-D3B73D903B0D}" presName="imgShp" presStyleLbl="fgImgPlace1" presStyleIdx="0" presStyleCnt="3" custScaleX="183558" custScaleY="167938" custLinFactNeighborY="1896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10A90C19-B3C4-4CB7-BD72-5FAF32256600}" type="pres">
      <dgm:prSet presAssocID="{82729D8C-06C5-473B-A561-D3B73D903B0D}" presName="txShp" presStyleLbl="node1" presStyleIdx="0" presStyleCnt="3" custLinFactNeighborX="3821" custLinFactNeighborY="18961">
        <dgm:presLayoutVars>
          <dgm:bulletEnabled val="1"/>
        </dgm:presLayoutVars>
      </dgm:prSet>
      <dgm:spPr/>
    </dgm:pt>
    <dgm:pt modelId="{9650FF2F-6A54-4DFB-AC61-EE3CDD7F0D90}" type="pres">
      <dgm:prSet presAssocID="{51E3217A-B978-4CE1-810F-C6FAC26FAF1B}" presName="spacing" presStyleCnt="0"/>
      <dgm:spPr/>
    </dgm:pt>
    <dgm:pt modelId="{BFAA3626-E6B5-4370-918F-CD59E8031FD9}" type="pres">
      <dgm:prSet presAssocID="{916FE9CA-116A-4B8C-91B8-0CF9D76B182F}" presName="composite" presStyleCnt="0"/>
      <dgm:spPr/>
    </dgm:pt>
    <dgm:pt modelId="{FE5CCF1D-2CB8-4511-B615-61EC27818715}" type="pres">
      <dgm:prSet presAssocID="{916FE9CA-116A-4B8C-91B8-0CF9D76B182F}" presName="imgShp" presStyleLbl="fgImgPlace1" presStyleIdx="1" presStyleCnt="3" custScaleX="188958" custScaleY="17308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CB33E8E-5A38-48B3-888B-A6E9AC964F4A}" type="pres">
      <dgm:prSet presAssocID="{916FE9CA-116A-4B8C-91B8-0CF9D76B182F}" presName="txShp" presStyleLbl="node1" presStyleIdx="1" presStyleCnt="3" custLinFactNeighborX="3821">
        <dgm:presLayoutVars>
          <dgm:bulletEnabled val="1"/>
        </dgm:presLayoutVars>
      </dgm:prSet>
      <dgm:spPr/>
    </dgm:pt>
    <dgm:pt modelId="{3AE032A0-19FF-430E-B370-25C2737B7F1D}" type="pres">
      <dgm:prSet presAssocID="{F7B87367-9100-4506-9117-B54E3BAC6A84}" presName="spacing" presStyleCnt="0"/>
      <dgm:spPr/>
    </dgm:pt>
    <dgm:pt modelId="{1EACEC07-843C-4D03-8C9E-FB773C59135A}" type="pres">
      <dgm:prSet presAssocID="{BF88FB8B-EF1C-4ED3-8B69-BB68A53C896B}" presName="composite" presStyleCnt="0"/>
      <dgm:spPr/>
    </dgm:pt>
    <dgm:pt modelId="{D57A941B-462E-468E-BBA5-37CE4E36B237}" type="pres">
      <dgm:prSet presAssocID="{BF88FB8B-EF1C-4ED3-8B69-BB68A53C896B}" presName="imgShp" presStyleLbl="fgImgPlace1" presStyleIdx="2" presStyleCnt="3" custScaleX="191738" custScaleY="169515" custLinFactNeighborY="-17532"/>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pt>
    <dgm:pt modelId="{19A644EF-0B00-480A-8135-E5DD60083722}" type="pres">
      <dgm:prSet presAssocID="{BF88FB8B-EF1C-4ED3-8B69-BB68A53C896B}" presName="txShp" presStyleLbl="node1" presStyleIdx="2" presStyleCnt="3" custLinFactNeighborX="3821" custLinFactNeighborY="-17532">
        <dgm:presLayoutVars>
          <dgm:bulletEnabled val="1"/>
        </dgm:presLayoutVars>
      </dgm:prSet>
      <dgm:spPr/>
    </dgm:pt>
  </dgm:ptLst>
  <dgm:cxnLst>
    <dgm:cxn modelId="{D95EFE17-9F08-471D-92C2-5523C70381E2}" srcId="{0A073081-8B31-4B6B-B441-4812FDF7DBE7}" destId="{82729D8C-06C5-473B-A561-D3B73D903B0D}" srcOrd="0" destOrd="0" parTransId="{BA0F5405-419C-46CB-8AFE-B623E7B811B6}" sibTransId="{51E3217A-B978-4CE1-810F-C6FAC26FAF1B}"/>
    <dgm:cxn modelId="{554B8944-C5B2-442F-AEF1-CD3BF3B4E8EC}" type="presOf" srcId="{916FE9CA-116A-4B8C-91B8-0CF9D76B182F}" destId="{DCB33E8E-5A38-48B3-888B-A6E9AC964F4A}" srcOrd="0" destOrd="0" presId="urn:microsoft.com/office/officeart/2005/8/layout/vList3"/>
    <dgm:cxn modelId="{421CF955-3546-4451-B1D8-0028AC291CF1}" srcId="{0A073081-8B31-4B6B-B441-4812FDF7DBE7}" destId="{BF88FB8B-EF1C-4ED3-8B69-BB68A53C896B}" srcOrd="2" destOrd="0" parTransId="{0FABEC07-5BAB-408B-86EC-F3CAC86CD371}" sibTransId="{6BD3F303-4D97-4F84-BBDB-1257C1A2C3D8}"/>
    <dgm:cxn modelId="{1106887E-A63C-4E79-BFEC-05C9441304D4}" type="presOf" srcId="{0A073081-8B31-4B6B-B441-4812FDF7DBE7}" destId="{B5D2A371-DA39-49B6-B80C-32BBFFC1DBD4}" srcOrd="0" destOrd="0" presId="urn:microsoft.com/office/officeart/2005/8/layout/vList3"/>
    <dgm:cxn modelId="{5F149F86-A199-4D23-8B9A-918E2808CEFF}" type="presOf" srcId="{BF88FB8B-EF1C-4ED3-8B69-BB68A53C896B}" destId="{19A644EF-0B00-480A-8135-E5DD60083722}" srcOrd="0" destOrd="0" presId="urn:microsoft.com/office/officeart/2005/8/layout/vList3"/>
    <dgm:cxn modelId="{962BB8AD-BB18-4D24-8C26-1B775B7E62DD}" srcId="{0A073081-8B31-4B6B-B441-4812FDF7DBE7}" destId="{916FE9CA-116A-4B8C-91B8-0CF9D76B182F}" srcOrd="1" destOrd="0" parTransId="{A6F94E62-461A-4BA6-8B4F-B4B87F874C86}" sibTransId="{F7B87367-9100-4506-9117-B54E3BAC6A84}"/>
    <dgm:cxn modelId="{C98924ED-2077-4362-87A3-543A6396A5DE}" type="presOf" srcId="{82729D8C-06C5-473B-A561-D3B73D903B0D}" destId="{10A90C19-B3C4-4CB7-BD72-5FAF32256600}" srcOrd="0" destOrd="0" presId="urn:microsoft.com/office/officeart/2005/8/layout/vList3"/>
    <dgm:cxn modelId="{9EB854C6-2DE9-48F9-8C47-CE7BDBA58757}" type="presParOf" srcId="{B5D2A371-DA39-49B6-B80C-32BBFFC1DBD4}" destId="{27326EEB-E6F2-42D5-98D3-0DBA8CA5FC66}" srcOrd="0" destOrd="0" presId="urn:microsoft.com/office/officeart/2005/8/layout/vList3"/>
    <dgm:cxn modelId="{EEFA3702-7EB9-4599-B093-D7E8ABC0D7D0}" type="presParOf" srcId="{27326EEB-E6F2-42D5-98D3-0DBA8CA5FC66}" destId="{534D2CE7-38B5-4F8F-91B4-36BD2B7CFBF5}" srcOrd="0" destOrd="0" presId="urn:microsoft.com/office/officeart/2005/8/layout/vList3"/>
    <dgm:cxn modelId="{DA2841E8-9B14-4C07-B666-CA0356E682E0}" type="presParOf" srcId="{27326EEB-E6F2-42D5-98D3-0DBA8CA5FC66}" destId="{10A90C19-B3C4-4CB7-BD72-5FAF32256600}" srcOrd="1" destOrd="0" presId="urn:microsoft.com/office/officeart/2005/8/layout/vList3"/>
    <dgm:cxn modelId="{FE3611CE-070E-49BC-84ED-44C25C2E34BA}" type="presParOf" srcId="{B5D2A371-DA39-49B6-B80C-32BBFFC1DBD4}" destId="{9650FF2F-6A54-4DFB-AC61-EE3CDD7F0D90}" srcOrd="1" destOrd="0" presId="urn:microsoft.com/office/officeart/2005/8/layout/vList3"/>
    <dgm:cxn modelId="{268036B6-BAE6-42AF-8DB5-F4CA0C11554E}" type="presParOf" srcId="{B5D2A371-DA39-49B6-B80C-32BBFFC1DBD4}" destId="{BFAA3626-E6B5-4370-918F-CD59E8031FD9}" srcOrd="2" destOrd="0" presId="urn:microsoft.com/office/officeart/2005/8/layout/vList3"/>
    <dgm:cxn modelId="{24768DBC-256C-4D8B-9538-5A78098A2059}" type="presParOf" srcId="{BFAA3626-E6B5-4370-918F-CD59E8031FD9}" destId="{FE5CCF1D-2CB8-4511-B615-61EC27818715}" srcOrd="0" destOrd="0" presId="urn:microsoft.com/office/officeart/2005/8/layout/vList3"/>
    <dgm:cxn modelId="{801BE5FF-EB80-41C5-A303-FEBC9E8BE3AC}" type="presParOf" srcId="{BFAA3626-E6B5-4370-918F-CD59E8031FD9}" destId="{DCB33E8E-5A38-48B3-888B-A6E9AC964F4A}" srcOrd="1" destOrd="0" presId="urn:microsoft.com/office/officeart/2005/8/layout/vList3"/>
    <dgm:cxn modelId="{40809A80-D540-45E2-AE3B-F037A7B7E9EF}" type="presParOf" srcId="{B5D2A371-DA39-49B6-B80C-32BBFFC1DBD4}" destId="{3AE032A0-19FF-430E-B370-25C2737B7F1D}" srcOrd="3" destOrd="0" presId="urn:microsoft.com/office/officeart/2005/8/layout/vList3"/>
    <dgm:cxn modelId="{451B857F-93EE-4B08-BF90-70217FCD7D61}" type="presParOf" srcId="{B5D2A371-DA39-49B6-B80C-32BBFFC1DBD4}" destId="{1EACEC07-843C-4D03-8C9E-FB773C59135A}" srcOrd="4" destOrd="0" presId="urn:microsoft.com/office/officeart/2005/8/layout/vList3"/>
    <dgm:cxn modelId="{815853FC-96A4-46B5-96EF-E47F8AAF4DC2}" type="presParOf" srcId="{1EACEC07-843C-4D03-8C9E-FB773C59135A}" destId="{D57A941B-462E-468E-BBA5-37CE4E36B237}" srcOrd="0" destOrd="0" presId="urn:microsoft.com/office/officeart/2005/8/layout/vList3"/>
    <dgm:cxn modelId="{A051D906-BA12-40B5-9ACE-F18BDB0D12CA}" type="presParOf" srcId="{1EACEC07-843C-4D03-8C9E-FB773C59135A}" destId="{19A644EF-0B00-480A-8135-E5DD600837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98F543-F9BA-410D-9492-140FDD4A65C4}"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DK"/>
        </a:p>
      </dgm:t>
    </dgm:pt>
    <dgm:pt modelId="{81E8F1BB-B116-4597-B3DB-76E9C5F7CD85}">
      <dgm:prSet phldrT="[Text]" custT="1"/>
      <dgm:spPr>
        <a:solidFill>
          <a:schemeClr val="bg2"/>
        </a:solidFill>
      </dgm:spPr>
      <dgm:t>
        <a:bodyPr/>
        <a:lstStyle/>
        <a:p>
          <a:r>
            <a:rPr lang="en-US" sz="2000" b="1">
              <a:solidFill>
                <a:srgbClr val="C00000"/>
              </a:solidFill>
              <a:latin typeface="+mn-lt"/>
            </a:rPr>
            <a:t>Globally present</a:t>
          </a:r>
          <a:endParaRPr lang="en-DK" sz="2000">
            <a:solidFill>
              <a:srgbClr val="C00000"/>
            </a:solidFill>
            <a:latin typeface="+mn-lt"/>
          </a:endParaRPr>
        </a:p>
      </dgm:t>
    </dgm:pt>
    <dgm:pt modelId="{6A3F9CDF-E3F8-434E-AB6D-27882F8DEB40}" type="parTrans" cxnId="{8BD214BF-0917-43ED-B657-10789D4F97C9}">
      <dgm:prSet/>
      <dgm:spPr/>
      <dgm:t>
        <a:bodyPr/>
        <a:lstStyle/>
        <a:p>
          <a:endParaRPr lang="en-DK"/>
        </a:p>
      </dgm:t>
    </dgm:pt>
    <dgm:pt modelId="{14757B79-093A-4CD4-824B-2616F8D02EE3}" type="sibTrans" cxnId="{8BD214BF-0917-43ED-B657-10789D4F97C9}">
      <dgm:prSet/>
      <dgm:spPr/>
      <dgm:t>
        <a:bodyPr/>
        <a:lstStyle/>
        <a:p>
          <a:endParaRPr lang="en-DK"/>
        </a:p>
      </dgm:t>
    </dgm:pt>
    <dgm:pt modelId="{E3EFBE26-CEDE-496F-A77A-CF5BB23BA69E}">
      <dgm:prSet phldrT="[Text]"/>
      <dgm:spPr>
        <a:solidFill>
          <a:schemeClr val="accent3"/>
        </a:solidFill>
        <a:ln>
          <a:noFill/>
          <a:prstDash val="sysDash"/>
        </a:ln>
      </dgm:spPr>
      <dgm:t>
        <a:bodyPr/>
        <a:lstStyle/>
        <a:p>
          <a:pPr algn="ctr"/>
          <a:r>
            <a:rPr lang="en-US">
              <a:latin typeface="+mn-lt"/>
            </a:rPr>
            <a:t>Offering an organizational setup with considerable global knowledge and deep sector specific expertise, DRC is well positioned to pursue and add value in partnerships with businesses. </a:t>
          </a:r>
          <a:endParaRPr lang="en-DK">
            <a:latin typeface="+mn-lt"/>
          </a:endParaRPr>
        </a:p>
      </dgm:t>
    </dgm:pt>
    <dgm:pt modelId="{0B192B1A-BE28-4F69-A32B-A71703509591}" type="parTrans" cxnId="{5D14DBE6-4867-4A80-98E9-890B87ECD76C}">
      <dgm:prSet/>
      <dgm:spPr/>
      <dgm:t>
        <a:bodyPr/>
        <a:lstStyle/>
        <a:p>
          <a:endParaRPr lang="en-DK"/>
        </a:p>
      </dgm:t>
    </dgm:pt>
    <dgm:pt modelId="{0BC62C02-F4A8-4ADD-A2BE-0170274A0A2F}" type="sibTrans" cxnId="{5D14DBE6-4867-4A80-98E9-890B87ECD76C}">
      <dgm:prSet/>
      <dgm:spPr/>
      <dgm:t>
        <a:bodyPr/>
        <a:lstStyle/>
        <a:p>
          <a:endParaRPr lang="en-DK"/>
        </a:p>
      </dgm:t>
    </dgm:pt>
    <dgm:pt modelId="{A8C4D57F-7772-418C-ABC2-A6BBD2B61C1D}">
      <dgm:prSet phldrT="[Text]" custT="1"/>
      <dgm:spPr>
        <a:solidFill>
          <a:schemeClr val="bg2"/>
        </a:solidFill>
      </dgm:spPr>
      <dgm:t>
        <a:bodyPr/>
        <a:lstStyle/>
        <a:p>
          <a:r>
            <a:rPr lang="en-US" sz="2000" b="1">
              <a:solidFill>
                <a:srgbClr val="C00000"/>
              </a:solidFill>
              <a:latin typeface="+mn-lt"/>
            </a:rPr>
            <a:t>Locally present</a:t>
          </a:r>
          <a:endParaRPr lang="en-DK" sz="2000">
            <a:solidFill>
              <a:srgbClr val="C00000"/>
            </a:solidFill>
            <a:latin typeface="+mn-lt"/>
          </a:endParaRPr>
        </a:p>
      </dgm:t>
    </dgm:pt>
    <dgm:pt modelId="{72E929E8-999F-4459-A5E1-854C7DCB45E8}" type="parTrans" cxnId="{BF0444A2-E422-46BA-9D64-D7E401E11DA4}">
      <dgm:prSet/>
      <dgm:spPr/>
      <dgm:t>
        <a:bodyPr/>
        <a:lstStyle/>
        <a:p>
          <a:endParaRPr lang="en-DK"/>
        </a:p>
      </dgm:t>
    </dgm:pt>
    <dgm:pt modelId="{DD5BB8B8-3200-493F-9A00-90F215996B05}" type="sibTrans" cxnId="{BF0444A2-E422-46BA-9D64-D7E401E11DA4}">
      <dgm:prSet/>
      <dgm:spPr/>
      <dgm:t>
        <a:bodyPr/>
        <a:lstStyle/>
        <a:p>
          <a:endParaRPr lang="en-DK"/>
        </a:p>
      </dgm:t>
    </dgm:pt>
    <dgm:pt modelId="{33185979-01A9-4A08-9191-EF0E94A328D3}">
      <dgm:prSet phldrT="[Text]"/>
      <dgm:spPr>
        <a:solidFill>
          <a:schemeClr val="accent3"/>
        </a:solidFill>
        <a:ln>
          <a:noFill/>
          <a:prstDash val="sysDash"/>
        </a:ln>
      </dgm:spPr>
      <dgm:t>
        <a:bodyPr/>
        <a:lstStyle/>
        <a:p>
          <a:r>
            <a:rPr lang="en-US">
              <a:latin typeface="+mn-lt"/>
            </a:rPr>
            <a:t>Being directly present in more than 40 countries gives DRC a unique understanding of local needs and demands. This makes DRC an attractive partner to many businesses that are currently expanding their presence in local marketplaces.</a:t>
          </a:r>
          <a:endParaRPr lang="en-DK">
            <a:latin typeface="+mn-lt"/>
          </a:endParaRPr>
        </a:p>
      </dgm:t>
    </dgm:pt>
    <dgm:pt modelId="{889F0530-6D98-4739-A33D-84D11B79B22A}" type="parTrans" cxnId="{68E54E9E-CD70-4802-95C0-CDA5C2C0FA46}">
      <dgm:prSet/>
      <dgm:spPr/>
      <dgm:t>
        <a:bodyPr/>
        <a:lstStyle/>
        <a:p>
          <a:endParaRPr lang="en-DK"/>
        </a:p>
      </dgm:t>
    </dgm:pt>
    <dgm:pt modelId="{D318E99B-7BB7-4520-8625-91C31CFD293A}" type="sibTrans" cxnId="{68E54E9E-CD70-4802-95C0-CDA5C2C0FA46}">
      <dgm:prSet/>
      <dgm:spPr/>
      <dgm:t>
        <a:bodyPr/>
        <a:lstStyle/>
        <a:p>
          <a:endParaRPr lang="en-DK"/>
        </a:p>
      </dgm:t>
    </dgm:pt>
    <dgm:pt modelId="{9241602E-0AD4-4B28-A639-80AAAB1FCCA5}">
      <dgm:prSet phldrT="[Text]" custT="1"/>
      <dgm:spPr>
        <a:solidFill>
          <a:schemeClr val="bg2"/>
        </a:solidFill>
      </dgm:spPr>
      <dgm:t>
        <a:bodyPr/>
        <a:lstStyle/>
        <a:p>
          <a:r>
            <a:rPr lang="en-US" sz="1800" b="1">
              <a:solidFill>
                <a:srgbClr val="C00000"/>
              </a:solidFill>
              <a:latin typeface="+mn-lt"/>
            </a:rPr>
            <a:t>Gives access to unique markets </a:t>
          </a:r>
          <a:endParaRPr lang="en-DK" sz="1800">
            <a:solidFill>
              <a:srgbClr val="C00000"/>
            </a:solidFill>
            <a:latin typeface="+mn-lt"/>
          </a:endParaRPr>
        </a:p>
      </dgm:t>
    </dgm:pt>
    <dgm:pt modelId="{94459DE3-7E49-4916-9FE4-12C92228965E}" type="parTrans" cxnId="{68B54B37-D6A4-4E36-81DD-809D15BC7A23}">
      <dgm:prSet/>
      <dgm:spPr/>
      <dgm:t>
        <a:bodyPr/>
        <a:lstStyle/>
        <a:p>
          <a:endParaRPr lang="en-DK"/>
        </a:p>
      </dgm:t>
    </dgm:pt>
    <dgm:pt modelId="{AD1CD59D-5231-455B-8364-67E7A79E175A}" type="sibTrans" cxnId="{68B54B37-D6A4-4E36-81DD-809D15BC7A23}">
      <dgm:prSet/>
      <dgm:spPr/>
      <dgm:t>
        <a:bodyPr/>
        <a:lstStyle/>
        <a:p>
          <a:endParaRPr lang="en-DK"/>
        </a:p>
      </dgm:t>
    </dgm:pt>
    <dgm:pt modelId="{AD01E7C6-56B7-4F85-8C4E-0003938816CE}">
      <dgm:prSet phldrT="[Text]"/>
      <dgm:spPr>
        <a:solidFill>
          <a:schemeClr val="accent3"/>
        </a:solidFill>
        <a:ln>
          <a:noFill/>
          <a:prstDash val="sysDash"/>
        </a:ln>
      </dgm:spPr>
      <dgm:t>
        <a:bodyPr/>
        <a:lstStyle/>
        <a:p>
          <a:r>
            <a:rPr lang="en-US">
              <a:latin typeface="+mn-lt"/>
            </a:rPr>
            <a:t>As a trusted partner among local communities and local municipal agents, along with DRC’s excellent reputation, a partnership with DRC grants access to unique markets in areas that are usually hard to get access to. </a:t>
          </a:r>
          <a:endParaRPr lang="en-DK">
            <a:latin typeface="+mn-lt"/>
          </a:endParaRPr>
        </a:p>
      </dgm:t>
    </dgm:pt>
    <dgm:pt modelId="{5AAC84E7-6767-40D9-B928-A8F47FE17621}" type="parTrans" cxnId="{6AB925B2-ACA4-412A-8A2B-3218C9F013F0}">
      <dgm:prSet/>
      <dgm:spPr/>
      <dgm:t>
        <a:bodyPr/>
        <a:lstStyle/>
        <a:p>
          <a:endParaRPr lang="en-DK"/>
        </a:p>
      </dgm:t>
    </dgm:pt>
    <dgm:pt modelId="{980D659E-57D2-4B79-9027-EE245BAD1DE0}" type="sibTrans" cxnId="{6AB925B2-ACA4-412A-8A2B-3218C9F013F0}">
      <dgm:prSet/>
      <dgm:spPr/>
      <dgm:t>
        <a:bodyPr/>
        <a:lstStyle/>
        <a:p>
          <a:endParaRPr lang="en-DK"/>
        </a:p>
      </dgm:t>
    </dgm:pt>
    <dgm:pt modelId="{B43A369C-F2CE-4F32-9498-CADE122442BC}">
      <dgm:prSet phldrT="[Text]" custT="1"/>
      <dgm:spPr>
        <a:solidFill>
          <a:schemeClr val="bg2"/>
        </a:solidFill>
      </dgm:spPr>
      <dgm:t>
        <a:bodyPr/>
        <a:lstStyle/>
        <a:p>
          <a:r>
            <a:rPr lang="en-US" sz="1800" b="1">
              <a:solidFill>
                <a:srgbClr val="C00000"/>
              </a:solidFill>
              <a:latin typeface="+mn-lt"/>
            </a:rPr>
            <a:t>Possibility to scale solutions</a:t>
          </a:r>
          <a:endParaRPr lang="en-DK" sz="1800">
            <a:solidFill>
              <a:srgbClr val="C00000"/>
            </a:solidFill>
            <a:latin typeface="+mn-lt"/>
          </a:endParaRPr>
        </a:p>
      </dgm:t>
    </dgm:pt>
    <dgm:pt modelId="{CEC4344A-6A97-4F7F-A575-CE9AE15213CD}" type="parTrans" cxnId="{12F4EBB1-5558-4FBB-91CE-FD2EAC37106D}">
      <dgm:prSet/>
      <dgm:spPr/>
      <dgm:t>
        <a:bodyPr/>
        <a:lstStyle/>
        <a:p>
          <a:endParaRPr lang="en-DK"/>
        </a:p>
      </dgm:t>
    </dgm:pt>
    <dgm:pt modelId="{B4DBF2AD-F5C1-4047-B2F3-6A627993D4EF}" type="sibTrans" cxnId="{12F4EBB1-5558-4FBB-91CE-FD2EAC37106D}">
      <dgm:prSet/>
      <dgm:spPr/>
      <dgm:t>
        <a:bodyPr/>
        <a:lstStyle/>
        <a:p>
          <a:endParaRPr lang="en-DK"/>
        </a:p>
      </dgm:t>
    </dgm:pt>
    <dgm:pt modelId="{C128FDB2-2CE3-49C4-BD41-671823455DB5}">
      <dgm:prSet phldrT="[Text]"/>
      <dgm:spPr>
        <a:solidFill>
          <a:schemeClr val="accent3"/>
        </a:solidFill>
        <a:ln>
          <a:noFill/>
          <a:prstDash val="sysDash"/>
        </a:ln>
      </dgm:spPr>
      <dgm:t>
        <a:bodyPr/>
        <a:lstStyle/>
        <a:p>
          <a:r>
            <a:rPr lang="en-US">
              <a:solidFill>
                <a:schemeClr val="bg1"/>
              </a:solidFill>
              <a:latin typeface="+mn-lt"/>
            </a:rPr>
            <a:t>Without hurting the existing operations, DRC can help with expanding the partner-organization while also improving its efficiency and output.</a:t>
          </a:r>
          <a:endParaRPr lang="en-DK">
            <a:latin typeface="+mn-lt"/>
          </a:endParaRPr>
        </a:p>
      </dgm:t>
    </dgm:pt>
    <dgm:pt modelId="{C1274A70-5E02-48CC-A1B0-C396FDB8788E}" type="parTrans" cxnId="{941A2A38-A82A-4ADA-BDE7-9C39808EA47F}">
      <dgm:prSet/>
      <dgm:spPr/>
      <dgm:t>
        <a:bodyPr/>
        <a:lstStyle/>
        <a:p>
          <a:endParaRPr lang="en-DK"/>
        </a:p>
      </dgm:t>
    </dgm:pt>
    <dgm:pt modelId="{BB66F6B1-01D8-4B7C-A588-A4F7087075C1}" type="sibTrans" cxnId="{941A2A38-A82A-4ADA-BDE7-9C39808EA47F}">
      <dgm:prSet/>
      <dgm:spPr/>
      <dgm:t>
        <a:bodyPr/>
        <a:lstStyle/>
        <a:p>
          <a:endParaRPr lang="en-DK"/>
        </a:p>
      </dgm:t>
    </dgm:pt>
    <dgm:pt modelId="{1B5595C4-DF45-4C0D-86F1-21F1E1B0774F}">
      <dgm:prSet phldrT="[Text]" custT="1"/>
      <dgm:spPr>
        <a:solidFill>
          <a:schemeClr val="bg2"/>
        </a:solidFill>
        <a:ln>
          <a:noFill/>
        </a:ln>
      </dgm:spPr>
      <dgm:t>
        <a:bodyPr/>
        <a:lstStyle/>
        <a:p>
          <a:r>
            <a:rPr lang="en-US" sz="1800" b="1">
              <a:solidFill>
                <a:srgbClr val="C00000"/>
              </a:solidFill>
              <a:latin typeface="+mn-lt"/>
            </a:rPr>
            <a:t>Testing products and services</a:t>
          </a:r>
          <a:endParaRPr lang="en-DK" sz="1800" b="1">
            <a:solidFill>
              <a:srgbClr val="C00000"/>
            </a:solidFill>
            <a:latin typeface="+mn-lt"/>
          </a:endParaRPr>
        </a:p>
      </dgm:t>
    </dgm:pt>
    <dgm:pt modelId="{00753BA0-AFB9-4FE2-924D-5D47F69E3C00}" type="parTrans" cxnId="{BA495FB7-FBC9-4274-937E-3DD0D076BC93}">
      <dgm:prSet/>
      <dgm:spPr/>
      <dgm:t>
        <a:bodyPr/>
        <a:lstStyle/>
        <a:p>
          <a:endParaRPr lang="en-DK"/>
        </a:p>
      </dgm:t>
    </dgm:pt>
    <dgm:pt modelId="{1812EEC7-5E0A-4726-A871-B6D82806C910}" type="sibTrans" cxnId="{BA495FB7-FBC9-4274-937E-3DD0D076BC93}">
      <dgm:prSet/>
      <dgm:spPr/>
      <dgm:t>
        <a:bodyPr/>
        <a:lstStyle/>
        <a:p>
          <a:endParaRPr lang="en-DK"/>
        </a:p>
      </dgm:t>
    </dgm:pt>
    <dgm:pt modelId="{46697A44-CEE2-44C1-AF91-11447E3B99D1}">
      <dgm:prSet phldrT="[Text]"/>
      <dgm:spPr>
        <a:solidFill>
          <a:schemeClr val="accent3"/>
        </a:solidFill>
        <a:ln>
          <a:noFill/>
          <a:prstDash val="sysDash"/>
        </a:ln>
      </dgm:spPr>
      <dgm:t>
        <a:bodyPr/>
        <a:lstStyle/>
        <a:p>
          <a:r>
            <a:rPr lang="en-US">
              <a:latin typeface="+mn-lt"/>
            </a:rPr>
            <a:t>DRC enables partners to test their products and services in a safe and competent environment.</a:t>
          </a:r>
          <a:endParaRPr lang="en-DK">
            <a:latin typeface="+mn-lt"/>
          </a:endParaRPr>
        </a:p>
      </dgm:t>
    </dgm:pt>
    <dgm:pt modelId="{A3A3B4A0-59AC-4C04-8DD4-A0FF226B66B4}" type="parTrans" cxnId="{4ECA5527-AEF5-4BE4-988F-33ED1A78436A}">
      <dgm:prSet/>
      <dgm:spPr/>
      <dgm:t>
        <a:bodyPr/>
        <a:lstStyle/>
        <a:p>
          <a:endParaRPr lang="en-DK"/>
        </a:p>
      </dgm:t>
    </dgm:pt>
    <dgm:pt modelId="{345072D1-0E38-4E8C-A22B-12D58D1923D0}" type="sibTrans" cxnId="{4ECA5527-AEF5-4BE4-988F-33ED1A78436A}">
      <dgm:prSet/>
      <dgm:spPr/>
      <dgm:t>
        <a:bodyPr/>
        <a:lstStyle/>
        <a:p>
          <a:endParaRPr lang="en-DK"/>
        </a:p>
      </dgm:t>
    </dgm:pt>
    <dgm:pt modelId="{F344265D-C0D6-4C6A-9AE5-92F81CBA005B}" type="pres">
      <dgm:prSet presAssocID="{5898F543-F9BA-410D-9492-140FDD4A65C4}" presName="theList" presStyleCnt="0">
        <dgm:presLayoutVars>
          <dgm:dir/>
          <dgm:animLvl val="lvl"/>
          <dgm:resizeHandles val="exact"/>
        </dgm:presLayoutVars>
      </dgm:prSet>
      <dgm:spPr/>
    </dgm:pt>
    <dgm:pt modelId="{952AA372-D376-4070-A75E-3B844C22CEC1}" type="pres">
      <dgm:prSet presAssocID="{81E8F1BB-B116-4597-B3DB-76E9C5F7CD85}" presName="compNode" presStyleCnt="0"/>
      <dgm:spPr/>
    </dgm:pt>
    <dgm:pt modelId="{0D3FDC41-FB10-4271-BF45-34C8DA68F450}" type="pres">
      <dgm:prSet presAssocID="{81E8F1BB-B116-4597-B3DB-76E9C5F7CD85}" presName="aNode" presStyleLbl="bgShp" presStyleIdx="0" presStyleCnt="5"/>
      <dgm:spPr/>
    </dgm:pt>
    <dgm:pt modelId="{624B2E62-B4CE-4348-8345-E850CEBB147D}" type="pres">
      <dgm:prSet presAssocID="{81E8F1BB-B116-4597-B3DB-76E9C5F7CD85}" presName="textNode" presStyleLbl="bgShp" presStyleIdx="0" presStyleCnt="5"/>
      <dgm:spPr/>
    </dgm:pt>
    <dgm:pt modelId="{73756A81-81E7-4B4F-A7EF-539A85CD3B1A}" type="pres">
      <dgm:prSet presAssocID="{81E8F1BB-B116-4597-B3DB-76E9C5F7CD85}" presName="compChildNode" presStyleCnt="0"/>
      <dgm:spPr/>
    </dgm:pt>
    <dgm:pt modelId="{7FBB2EF8-C153-40BB-9DD6-84F40BF42A4B}" type="pres">
      <dgm:prSet presAssocID="{81E8F1BB-B116-4597-B3DB-76E9C5F7CD85}" presName="theInnerList" presStyleCnt="0"/>
      <dgm:spPr/>
    </dgm:pt>
    <dgm:pt modelId="{34CDDFB0-EF3A-41EF-A6A2-9BDA9316D653}" type="pres">
      <dgm:prSet presAssocID="{E3EFBE26-CEDE-496F-A77A-CF5BB23BA69E}" presName="childNode" presStyleLbl="node1" presStyleIdx="0" presStyleCnt="5" custScaleY="120149" custLinFactNeighborX="0" custLinFactNeighborY="-11305">
        <dgm:presLayoutVars>
          <dgm:bulletEnabled val="1"/>
        </dgm:presLayoutVars>
      </dgm:prSet>
      <dgm:spPr/>
    </dgm:pt>
    <dgm:pt modelId="{B52AA926-07B5-48ED-AE62-EEA7B88E1306}" type="pres">
      <dgm:prSet presAssocID="{81E8F1BB-B116-4597-B3DB-76E9C5F7CD85}" presName="aSpace" presStyleCnt="0"/>
      <dgm:spPr/>
    </dgm:pt>
    <dgm:pt modelId="{1132574F-B16D-4668-89B2-FF2B975EB3C4}" type="pres">
      <dgm:prSet presAssocID="{A8C4D57F-7772-418C-ABC2-A6BBD2B61C1D}" presName="compNode" presStyleCnt="0"/>
      <dgm:spPr/>
    </dgm:pt>
    <dgm:pt modelId="{2F7BA493-876E-4189-8ED5-FC8738180AD5}" type="pres">
      <dgm:prSet presAssocID="{A8C4D57F-7772-418C-ABC2-A6BBD2B61C1D}" presName="aNode" presStyleLbl="bgShp" presStyleIdx="1" presStyleCnt="5"/>
      <dgm:spPr/>
    </dgm:pt>
    <dgm:pt modelId="{D29D8369-22A5-4C1C-B14E-7D02EEEE7E25}" type="pres">
      <dgm:prSet presAssocID="{A8C4D57F-7772-418C-ABC2-A6BBD2B61C1D}" presName="textNode" presStyleLbl="bgShp" presStyleIdx="1" presStyleCnt="5"/>
      <dgm:spPr/>
    </dgm:pt>
    <dgm:pt modelId="{3DA61447-0AFE-499F-8799-A2596091F2B0}" type="pres">
      <dgm:prSet presAssocID="{A8C4D57F-7772-418C-ABC2-A6BBD2B61C1D}" presName="compChildNode" presStyleCnt="0"/>
      <dgm:spPr/>
    </dgm:pt>
    <dgm:pt modelId="{B6F5E504-6AD4-4AC8-9134-31D8853F392A}" type="pres">
      <dgm:prSet presAssocID="{A8C4D57F-7772-418C-ABC2-A6BBD2B61C1D}" presName="theInnerList" presStyleCnt="0"/>
      <dgm:spPr/>
    </dgm:pt>
    <dgm:pt modelId="{073CE5FC-9076-4FF3-9F41-8C05569FA69C}" type="pres">
      <dgm:prSet presAssocID="{33185979-01A9-4A08-9191-EF0E94A328D3}" presName="childNode" presStyleLbl="node1" presStyleIdx="1" presStyleCnt="5" custLinFactNeighborX="2544" custLinFactNeighborY="-9138">
        <dgm:presLayoutVars>
          <dgm:bulletEnabled val="1"/>
        </dgm:presLayoutVars>
      </dgm:prSet>
      <dgm:spPr/>
    </dgm:pt>
    <dgm:pt modelId="{ECEF4C7B-215D-4DAF-B0E5-C354E4A75E4F}" type="pres">
      <dgm:prSet presAssocID="{A8C4D57F-7772-418C-ABC2-A6BBD2B61C1D}" presName="aSpace" presStyleCnt="0"/>
      <dgm:spPr/>
    </dgm:pt>
    <dgm:pt modelId="{2B5E5F86-362A-46A8-91F3-58728937F1FA}" type="pres">
      <dgm:prSet presAssocID="{9241602E-0AD4-4B28-A639-80AAAB1FCCA5}" presName="compNode" presStyleCnt="0"/>
      <dgm:spPr/>
    </dgm:pt>
    <dgm:pt modelId="{49E373D9-4BBE-4FAE-8AE1-2C18599C7997}" type="pres">
      <dgm:prSet presAssocID="{9241602E-0AD4-4B28-A639-80AAAB1FCCA5}" presName="aNode" presStyleLbl="bgShp" presStyleIdx="2" presStyleCnt="5" custLinFactNeighborY="0"/>
      <dgm:spPr/>
    </dgm:pt>
    <dgm:pt modelId="{4D79BE5F-1DE4-463E-9E66-E6192418C08F}" type="pres">
      <dgm:prSet presAssocID="{9241602E-0AD4-4B28-A639-80AAAB1FCCA5}" presName="textNode" presStyleLbl="bgShp" presStyleIdx="2" presStyleCnt="5"/>
      <dgm:spPr/>
    </dgm:pt>
    <dgm:pt modelId="{05977526-F3FC-4145-95E8-841224CC3C52}" type="pres">
      <dgm:prSet presAssocID="{9241602E-0AD4-4B28-A639-80AAAB1FCCA5}" presName="compChildNode" presStyleCnt="0"/>
      <dgm:spPr/>
    </dgm:pt>
    <dgm:pt modelId="{365208E0-A41D-4246-8DB4-707785B4A746}" type="pres">
      <dgm:prSet presAssocID="{9241602E-0AD4-4B28-A639-80AAAB1FCCA5}" presName="theInnerList" presStyleCnt="0"/>
      <dgm:spPr/>
    </dgm:pt>
    <dgm:pt modelId="{40EFE53D-12F2-4122-A52A-4027030B3FD6}" type="pres">
      <dgm:prSet presAssocID="{AD01E7C6-56B7-4F85-8C4E-0003938816CE}" presName="childNode" presStyleLbl="node1" presStyleIdx="2" presStyleCnt="5" custLinFactNeighborX="0" custLinFactNeighborY="-8601">
        <dgm:presLayoutVars>
          <dgm:bulletEnabled val="1"/>
        </dgm:presLayoutVars>
      </dgm:prSet>
      <dgm:spPr/>
    </dgm:pt>
    <dgm:pt modelId="{AEC04D69-D743-4F5F-B524-B67C0BD6CC52}" type="pres">
      <dgm:prSet presAssocID="{9241602E-0AD4-4B28-A639-80AAAB1FCCA5}" presName="aSpace" presStyleCnt="0"/>
      <dgm:spPr/>
    </dgm:pt>
    <dgm:pt modelId="{9DA5575A-C654-4218-85C8-1C18424FD6F0}" type="pres">
      <dgm:prSet presAssocID="{B43A369C-F2CE-4F32-9498-CADE122442BC}" presName="compNode" presStyleCnt="0"/>
      <dgm:spPr/>
    </dgm:pt>
    <dgm:pt modelId="{5A775164-FDBE-4158-984A-C262714F1EBF}" type="pres">
      <dgm:prSet presAssocID="{B43A369C-F2CE-4F32-9498-CADE122442BC}" presName="aNode" presStyleLbl="bgShp" presStyleIdx="3" presStyleCnt="5" custLinFactNeighborX="140" custLinFactNeighborY="659"/>
      <dgm:spPr/>
    </dgm:pt>
    <dgm:pt modelId="{4621D1D8-598B-4B48-87D8-512D6884C932}" type="pres">
      <dgm:prSet presAssocID="{B43A369C-F2CE-4F32-9498-CADE122442BC}" presName="textNode" presStyleLbl="bgShp" presStyleIdx="3" presStyleCnt="5"/>
      <dgm:spPr/>
    </dgm:pt>
    <dgm:pt modelId="{6BF47FC6-1391-4C8E-B575-AFF34B2E89F5}" type="pres">
      <dgm:prSet presAssocID="{B43A369C-F2CE-4F32-9498-CADE122442BC}" presName="compChildNode" presStyleCnt="0"/>
      <dgm:spPr/>
    </dgm:pt>
    <dgm:pt modelId="{CB45775C-AE1A-469B-9B58-4DC52177406A}" type="pres">
      <dgm:prSet presAssocID="{B43A369C-F2CE-4F32-9498-CADE122442BC}" presName="theInnerList" presStyleCnt="0"/>
      <dgm:spPr/>
    </dgm:pt>
    <dgm:pt modelId="{B38B3980-4123-4666-813F-25A1ACEC4108}" type="pres">
      <dgm:prSet presAssocID="{C128FDB2-2CE3-49C4-BD41-671823455DB5}" presName="childNode" presStyleLbl="node1" presStyleIdx="3" presStyleCnt="5" custLinFactNeighborX="784" custLinFactNeighborY="-7525">
        <dgm:presLayoutVars>
          <dgm:bulletEnabled val="1"/>
        </dgm:presLayoutVars>
      </dgm:prSet>
      <dgm:spPr/>
    </dgm:pt>
    <dgm:pt modelId="{B61B1B61-BD44-4404-B41C-755C1C255591}" type="pres">
      <dgm:prSet presAssocID="{B43A369C-F2CE-4F32-9498-CADE122442BC}" presName="aSpace" presStyleCnt="0"/>
      <dgm:spPr/>
    </dgm:pt>
    <dgm:pt modelId="{394C60CE-5818-44D5-ACC9-2C6B1ECDF364}" type="pres">
      <dgm:prSet presAssocID="{1B5595C4-DF45-4C0D-86F1-21F1E1B0774F}" presName="compNode" presStyleCnt="0"/>
      <dgm:spPr/>
    </dgm:pt>
    <dgm:pt modelId="{B48AB73F-1D42-45EE-9878-39AEEC073A94}" type="pres">
      <dgm:prSet presAssocID="{1B5595C4-DF45-4C0D-86F1-21F1E1B0774F}" presName="aNode" presStyleLbl="bgShp" presStyleIdx="4" presStyleCnt="5"/>
      <dgm:spPr/>
    </dgm:pt>
    <dgm:pt modelId="{D07E26E3-08B9-433B-A28E-F852366BEAB0}" type="pres">
      <dgm:prSet presAssocID="{1B5595C4-DF45-4C0D-86F1-21F1E1B0774F}" presName="textNode" presStyleLbl="bgShp" presStyleIdx="4" presStyleCnt="5"/>
      <dgm:spPr/>
    </dgm:pt>
    <dgm:pt modelId="{D78A0C02-9257-4505-A7AB-CA3C1CDD5A44}" type="pres">
      <dgm:prSet presAssocID="{1B5595C4-DF45-4C0D-86F1-21F1E1B0774F}" presName="compChildNode" presStyleCnt="0"/>
      <dgm:spPr/>
    </dgm:pt>
    <dgm:pt modelId="{AE2684C0-143A-4BD9-8695-71A381FB3E0E}" type="pres">
      <dgm:prSet presAssocID="{1B5595C4-DF45-4C0D-86F1-21F1E1B0774F}" presName="theInnerList" presStyleCnt="0"/>
      <dgm:spPr/>
    </dgm:pt>
    <dgm:pt modelId="{3521ADE6-FEF3-4C9D-9C57-E44C2D74D159}" type="pres">
      <dgm:prSet presAssocID="{46697A44-CEE2-44C1-AF91-11447E3B99D1}" presName="childNode" presStyleLbl="node1" presStyleIdx="4" presStyleCnt="5" custLinFactNeighborX="492" custLinFactNeighborY="-7256">
        <dgm:presLayoutVars>
          <dgm:bulletEnabled val="1"/>
        </dgm:presLayoutVars>
      </dgm:prSet>
      <dgm:spPr/>
    </dgm:pt>
  </dgm:ptLst>
  <dgm:cxnLst>
    <dgm:cxn modelId="{614FE00D-9347-4327-A608-82A3A49D5DB7}" type="presOf" srcId="{1B5595C4-DF45-4C0D-86F1-21F1E1B0774F}" destId="{D07E26E3-08B9-433B-A28E-F852366BEAB0}" srcOrd="1" destOrd="0" presId="urn:microsoft.com/office/officeart/2005/8/layout/lProcess2"/>
    <dgm:cxn modelId="{F4B0A922-19F7-43DA-9F8A-5CCAAE98819F}" type="presOf" srcId="{5898F543-F9BA-410D-9492-140FDD4A65C4}" destId="{F344265D-C0D6-4C6A-9AE5-92F81CBA005B}" srcOrd="0" destOrd="0" presId="urn:microsoft.com/office/officeart/2005/8/layout/lProcess2"/>
    <dgm:cxn modelId="{8F3FAA26-A046-42DA-B642-719F50837193}" type="presOf" srcId="{33185979-01A9-4A08-9191-EF0E94A328D3}" destId="{073CE5FC-9076-4FF3-9F41-8C05569FA69C}" srcOrd="0" destOrd="0" presId="urn:microsoft.com/office/officeart/2005/8/layout/lProcess2"/>
    <dgm:cxn modelId="{4ECA5527-AEF5-4BE4-988F-33ED1A78436A}" srcId="{1B5595C4-DF45-4C0D-86F1-21F1E1B0774F}" destId="{46697A44-CEE2-44C1-AF91-11447E3B99D1}" srcOrd="0" destOrd="0" parTransId="{A3A3B4A0-59AC-4C04-8DD4-A0FF226B66B4}" sibTransId="{345072D1-0E38-4E8C-A22B-12D58D1923D0}"/>
    <dgm:cxn modelId="{0D728931-A596-4771-B6F6-CC8D1620E128}" type="presOf" srcId="{9241602E-0AD4-4B28-A639-80AAAB1FCCA5}" destId="{4D79BE5F-1DE4-463E-9E66-E6192418C08F}" srcOrd="1" destOrd="0" presId="urn:microsoft.com/office/officeart/2005/8/layout/lProcess2"/>
    <dgm:cxn modelId="{F6670D35-9858-45C3-8182-C420AAE2EB27}" type="presOf" srcId="{B43A369C-F2CE-4F32-9498-CADE122442BC}" destId="{5A775164-FDBE-4158-984A-C262714F1EBF}" srcOrd="0" destOrd="0" presId="urn:microsoft.com/office/officeart/2005/8/layout/lProcess2"/>
    <dgm:cxn modelId="{68B54B37-D6A4-4E36-81DD-809D15BC7A23}" srcId="{5898F543-F9BA-410D-9492-140FDD4A65C4}" destId="{9241602E-0AD4-4B28-A639-80AAAB1FCCA5}" srcOrd="2" destOrd="0" parTransId="{94459DE3-7E49-4916-9FE4-12C92228965E}" sibTransId="{AD1CD59D-5231-455B-8364-67E7A79E175A}"/>
    <dgm:cxn modelId="{941A2A38-A82A-4ADA-BDE7-9C39808EA47F}" srcId="{B43A369C-F2CE-4F32-9498-CADE122442BC}" destId="{C128FDB2-2CE3-49C4-BD41-671823455DB5}" srcOrd="0" destOrd="0" parTransId="{C1274A70-5E02-48CC-A1B0-C396FDB8788E}" sibTransId="{BB66F6B1-01D8-4B7C-A588-A4F7087075C1}"/>
    <dgm:cxn modelId="{6600913F-5126-4F9D-9B2B-5E2CDD859B48}" type="presOf" srcId="{A8C4D57F-7772-418C-ABC2-A6BBD2B61C1D}" destId="{D29D8369-22A5-4C1C-B14E-7D02EEEE7E25}" srcOrd="1" destOrd="0" presId="urn:microsoft.com/office/officeart/2005/8/layout/lProcess2"/>
    <dgm:cxn modelId="{955C8846-EEB7-44AB-B601-D02BA4DAE53D}" type="presOf" srcId="{46697A44-CEE2-44C1-AF91-11447E3B99D1}" destId="{3521ADE6-FEF3-4C9D-9C57-E44C2D74D159}" srcOrd="0" destOrd="0" presId="urn:microsoft.com/office/officeart/2005/8/layout/lProcess2"/>
    <dgm:cxn modelId="{3DAE396B-32CE-4FD4-BA77-EC7E15CC8BD2}" type="presOf" srcId="{9241602E-0AD4-4B28-A639-80AAAB1FCCA5}" destId="{49E373D9-4BBE-4FAE-8AE1-2C18599C7997}" srcOrd="0" destOrd="0" presId="urn:microsoft.com/office/officeart/2005/8/layout/lProcess2"/>
    <dgm:cxn modelId="{EBFECD74-4DFD-4CB3-9D43-ACF9FDBED1D3}" type="presOf" srcId="{81E8F1BB-B116-4597-B3DB-76E9C5F7CD85}" destId="{624B2E62-B4CE-4348-8345-E850CEBB147D}" srcOrd="1" destOrd="0" presId="urn:microsoft.com/office/officeart/2005/8/layout/lProcess2"/>
    <dgm:cxn modelId="{68E54E9E-CD70-4802-95C0-CDA5C2C0FA46}" srcId="{A8C4D57F-7772-418C-ABC2-A6BBD2B61C1D}" destId="{33185979-01A9-4A08-9191-EF0E94A328D3}" srcOrd="0" destOrd="0" parTransId="{889F0530-6D98-4739-A33D-84D11B79B22A}" sibTransId="{D318E99B-7BB7-4520-8625-91C31CFD293A}"/>
    <dgm:cxn modelId="{BF0444A2-E422-46BA-9D64-D7E401E11DA4}" srcId="{5898F543-F9BA-410D-9492-140FDD4A65C4}" destId="{A8C4D57F-7772-418C-ABC2-A6BBD2B61C1D}" srcOrd="1" destOrd="0" parTransId="{72E929E8-999F-4459-A5E1-854C7DCB45E8}" sibTransId="{DD5BB8B8-3200-493F-9A00-90F215996B05}"/>
    <dgm:cxn modelId="{E9C9B3B0-D634-42C0-8510-99FC058CE1FB}" type="presOf" srcId="{C128FDB2-2CE3-49C4-BD41-671823455DB5}" destId="{B38B3980-4123-4666-813F-25A1ACEC4108}" srcOrd="0" destOrd="0" presId="urn:microsoft.com/office/officeart/2005/8/layout/lProcess2"/>
    <dgm:cxn modelId="{12F4EBB1-5558-4FBB-91CE-FD2EAC37106D}" srcId="{5898F543-F9BA-410D-9492-140FDD4A65C4}" destId="{B43A369C-F2CE-4F32-9498-CADE122442BC}" srcOrd="3" destOrd="0" parTransId="{CEC4344A-6A97-4F7F-A575-CE9AE15213CD}" sibTransId="{B4DBF2AD-F5C1-4047-B2F3-6A627993D4EF}"/>
    <dgm:cxn modelId="{6AB925B2-ACA4-412A-8A2B-3218C9F013F0}" srcId="{9241602E-0AD4-4B28-A639-80AAAB1FCCA5}" destId="{AD01E7C6-56B7-4F85-8C4E-0003938816CE}" srcOrd="0" destOrd="0" parTransId="{5AAC84E7-6767-40D9-B928-A8F47FE17621}" sibTransId="{980D659E-57D2-4B79-9027-EE245BAD1DE0}"/>
    <dgm:cxn modelId="{BA495FB7-FBC9-4274-937E-3DD0D076BC93}" srcId="{5898F543-F9BA-410D-9492-140FDD4A65C4}" destId="{1B5595C4-DF45-4C0D-86F1-21F1E1B0774F}" srcOrd="4" destOrd="0" parTransId="{00753BA0-AFB9-4FE2-924D-5D47F69E3C00}" sibTransId="{1812EEC7-5E0A-4726-A871-B6D82806C910}"/>
    <dgm:cxn modelId="{8BD214BF-0917-43ED-B657-10789D4F97C9}" srcId="{5898F543-F9BA-410D-9492-140FDD4A65C4}" destId="{81E8F1BB-B116-4597-B3DB-76E9C5F7CD85}" srcOrd="0" destOrd="0" parTransId="{6A3F9CDF-E3F8-434E-AB6D-27882F8DEB40}" sibTransId="{14757B79-093A-4CD4-824B-2616F8D02EE3}"/>
    <dgm:cxn modelId="{66C522BF-38E2-41EE-AEEA-1F835F1CE906}" type="presOf" srcId="{AD01E7C6-56B7-4F85-8C4E-0003938816CE}" destId="{40EFE53D-12F2-4122-A52A-4027030B3FD6}" srcOrd="0" destOrd="0" presId="urn:microsoft.com/office/officeart/2005/8/layout/lProcess2"/>
    <dgm:cxn modelId="{519F4AD2-7CF7-461A-9B32-EDD1362F9F2F}" type="presOf" srcId="{E3EFBE26-CEDE-496F-A77A-CF5BB23BA69E}" destId="{34CDDFB0-EF3A-41EF-A6A2-9BDA9316D653}" srcOrd="0" destOrd="0" presId="urn:microsoft.com/office/officeart/2005/8/layout/lProcess2"/>
    <dgm:cxn modelId="{2581BBD2-8F2C-4DFC-B91D-1CE430CF138C}" type="presOf" srcId="{A8C4D57F-7772-418C-ABC2-A6BBD2B61C1D}" destId="{2F7BA493-876E-4189-8ED5-FC8738180AD5}" srcOrd="0" destOrd="0" presId="urn:microsoft.com/office/officeart/2005/8/layout/lProcess2"/>
    <dgm:cxn modelId="{A9B4E8D5-9C0E-47A7-A08A-8B24ADEA04D9}" type="presOf" srcId="{1B5595C4-DF45-4C0D-86F1-21F1E1B0774F}" destId="{B48AB73F-1D42-45EE-9878-39AEEC073A94}" srcOrd="0" destOrd="0" presId="urn:microsoft.com/office/officeart/2005/8/layout/lProcess2"/>
    <dgm:cxn modelId="{132D0AE0-05B7-41DB-9D0A-F1D994D562DA}" type="presOf" srcId="{B43A369C-F2CE-4F32-9498-CADE122442BC}" destId="{4621D1D8-598B-4B48-87D8-512D6884C932}" srcOrd="1" destOrd="0" presId="urn:microsoft.com/office/officeart/2005/8/layout/lProcess2"/>
    <dgm:cxn modelId="{C1E33DE3-1875-4216-AC98-8B469C7079C0}" type="presOf" srcId="{81E8F1BB-B116-4597-B3DB-76E9C5F7CD85}" destId="{0D3FDC41-FB10-4271-BF45-34C8DA68F450}" srcOrd="0" destOrd="0" presId="urn:microsoft.com/office/officeart/2005/8/layout/lProcess2"/>
    <dgm:cxn modelId="{5D14DBE6-4867-4A80-98E9-890B87ECD76C}" srcId="{81E8F1BB-B116-4597-B3DB-76E9C5F7CD85}" destId="{E3EFBE26-CEDE-496F-A77A-CF5BB23BA69E}" srcOrd="0" destOrd="0" parTransId="{0B192B1A-BE28-4F69-A32B-A71703509591}" sibTransId="{0BC62C02-F4A8-4ADD-A2BE-0170274A0A2F}"/>
    <dgm:cxn modelId="{32B53D41-8FD7-48CD-B19A-8D8447675AE6}" type="presParOf" srcId="{F344265D-C0D6-4C6A-9AE5-92F81CBA005B}" destId="{952AA372-D376-4070-A75E-3B844C22CEC1}" srcOrd="0" destOrd="0" presId="urn:microsoft.com/office/officeart/2005/8/layout/lProcess2"/>
    <dgm:cxn modelId="{DFCE3A82-1CD4-44A8-9BD9-66F08414CF7B}" type="presParOf" srcId="{952AA372-D376-4070-A75E-3B844C22CEC1}" destId="{0D3FDC41-FB10-4271-BF45-34C8DA68F450}" srcOrd="0" destOrd="0" presId="urn:microsoft.com/office/officeart/2005/8/layout/lProcess2"/>
    <dgm:cxn modelId="{311ED8A0-A6B5-4A73-854C-DB05009DBD35}" type="presParOf" srcId="{952AA372-D376-4070-A75E-3B844C22CEC1}" destId="{624B2E62-B4CE-4348-8345-E850CEBB147D}" srcOrd="1" destOrd="0" presId="urn:microsoft.com/office/officeart/2005/8/layout/lProcess2"/>
    <dgm:cxn modelId="{63F8609D-636C-4E48-BB13-3AB0C1F9B159}" type="presParOf" srcId="{952AA372-D376-4070-A75E-3B844C22CEC1}" destId="{73756A81-81E7-4B4F-A7EF-539A85CD3B1A}" srcOrd="2" destOrd="0" presId="urn:microsoft.com/office/officeart/2005/8/layout/lProcess2"/>
    <dgm:cxn modelId="{117F8494-4AD7-4F1C-97CB-38F09CF1EAAC}" type="presParOf" srcId="{73756A81-81E7-4B4F-A7EF-539A85CD3B1A}" destId="{7FBB2EF8-C153-40BB-9DD6-84F40BF42A4B}" srcOrd="0" destOrd="0" presId="urn:microsoft.com/office/officeart/2005/8/layout/lProcess2"/>
    <dgm:cxn modelId="{E41439B5-3EB9-44A7-BF20-6DE029611D74}" type="presParOf" srcId="{7FBB2EF8-C153-40BB-9DD6-84F40BF42A4B}" destId="{34CDDFB0-EF3A-41EF-A6A2-9BDA9316D653}" srcOrd="0" destOrd="0" presId="urn:microsoft.com/office/officeart/2005/8/layout/lProcess2"/>
    <dgm:cxn modelId="{D14D33BE-DD4A-44D3-9D66-7D692FA8CEFF}" type="presParOf" srcId="{F344265D-C0D6-4C6A-9AE5-92F81CBA005B}" destId="{B52AA926-07B5-48ED-AE62-EEA7B88E1306}" srcOrd="1" destOrd="0" presId="urn:microsoft.com/office/officeart/2005/8/layout/lProcess2"/>
    <dgm:cxn modelId="{F949F004-09F1-454C-8143-CF3A9D68C119}" type="presParOf" srcId="{F344265D-C0D6-4C6A-9AE5-92F81CBA005B}" destId="{1132574F-B16D-4668-89B2-FF2B975EB3C4}" srcOrd="2" destOrd="0" presId="urn:microsoft.com/office/officeart/2005/8/layout/lProcess2"/>
    <dgm:cxn modelId="{F8EE4754-624D-49C6-8711-61C46C619D31}" type="presParOf" srcId="{1132574F-B16D-4668-89B2-FF2B975EB3C4}" destId="{2F7BA493-876E-4189-8ED5-FC8738180AD5}" srcOrd="0" destOrd="0" presId="urn:microsoft.com/office/officeart/2005/8/layout/lProcess2"/>
    <dgm:cxn modelId="{6BC43484-A658-45AD-B2C2-769DDD3C632E}" type="presParOf" srcId="{1132574F-B16D-4668-89B2-FF2B975EB3C4}" destId="{D29D8369-22A5-4C1C-B14E-7D02EEEE7E25}" srcOrd="1" destOrd="0" presId="urn:microsoft.com/office/officeart/2005/8/layout/lProcess2"/>
    <dgm:cxn modelId="{C53174E7-7D49-49FB-8B9A-2984FD616FA7}" type="presParOf" srcId="{1132574F-B16D-4668-89B2-FF2B975EB3C4}" destId="{3DA61447-0AFE-499F-8799-A2596091F2B0}" srcOrd="2" destOrd="0" presId="urn:microsoft.com/office/officeart/2005/8/layout/lProcess2"/>
    <dgm:cxn modelId="{D74B45CA-08C2-425D-BED4-0E5A05FF83AE}" type="presParOf" srcId="{3DA61447-0AFE-499F-8799-A2596091F2B0}" destId="{B6F5E504-6AD4-4AC8-9134-31D8853F392A}" srcOrd="0" destOrd="0" presId="urn:microsoft.com/office/officeart/2005/8/layout/lProcess2"/>
    <dgm:cxn modelId="{A62D3A51-57B9-4544-BD99-397D203377FA}" type="presParOf" srcId="{B6F5E504-6AD4-4AC8-9134-31D8853F392A}" destId="{073CE5FC-9076-4FF3-9F41-8C05569FA69C}" srcOrd="0" destOrd="0" presId="urn:microsoft.com/office/officeart/2005/8/layout/lProcess2"/>
    <dgm:cxn modelId="{3921AFC2-5EEB-4524-9F22-B25E8F00CAA8}" type="presParOf" srcId="{F344265D-C0D6-4C6A-9AE5-92F81CBA005B}" destId="{ECEF4C7B-215D-4DAF-B0E5-C354E4A75E4F}" srcOrd="3" destOrd="0" presId="urn:microsoft.com/office/officeart/2005/8/layout/lProcess2"/>
    <dgm:cxn modelId="{D25A47C6-8E40-4809-8A9C-D9A12C66EF33}" type="presParOf" srcId="{F344265D-C0D6-4C6A-9AE5-92F81CBA005B}" destId="{2B5E5F86-362A-46A8-91F3-58728937F1FA}" srcOrd="4" destOrd="0" presId="urn:microsoft.com/office/officeart/2005/8/layout/lProcess2"/>
    <dgm:cxn modelId="{86404066-9FED-40A7-A95E-C7AAA6C822BD}" type="presParOf" srcId="{2B5E5F86-362A-46A8-91F3-58728937F1FA}" destId="{49E373D9-4BBE-4FAE-8AE1-2C18599C7997}" srcOrd="0" destOrd="0" presId="urn:microsoft.com/office/officeart/2005/8/layout/lProcess2"/>
    <dgm:cxn modelId="{1D0B2F3A-2B55-4C6A-966B-1FAE87A6F2C0}" type="presParOf" srcId="{2B5E5F86-362A-46A8-91F3-58728937F1FA}" destId="{4D79BE5F-1DE4-463E-9E66-E6192418C08F}" srcOrd="1" destOrd="0" presId="urn:microsoft.com/office/officeart/2005/8/layout/lProcess2"/>
    <dgm:cxn modelId="{83EA6407-ABB3-424E-95BA-C9325A269FF6}" type="presParOf" srcId="{2B5E5F86-362A-46A8-91F3-58728937F1FA}" destId="{05977526-F3FC-4145-95E8-841224CC3C52}" srcOrd="2" destOrd="0" presId="urn:microsoft.com/office/officeart/2005/8/layout/lProcess2"/>
    <dgm:cxn modelId="{58EEE64B-2950-421B-8F68-D386966ECFF4}" type="presParOf" srcId="{05977526-F3FC-4145-95E8-841224CC3C52}" destId="{365208E0-A41D-4246-8DB4-707785B4A746}" srcOrd="0" destOrd="0" presId="urn:microsoft.com/office/officeart/2005/8/layout/lProcess2"/>
    <dgm:cxn modelId="{53320693-8D9B-443C-91D5-521246290A97}" type="presParOf" srcId="{365208E0-A41D-4246-8DB4-707785B4A746}" destId="{40EFE53D-12F2-4122-A52A-4027030B3FD6}" srcOrd="0" destOrd="0" presId="urn:microsoft.com/office/officeart/2005/8/layout/lProcess2"/>
    <dgm:cxn modelId="{47B29116-1305-455C-9E5E-16A93EA3F79D}" type="presParOf" srcId="{F344265D-C0D6-4C6A-9AE5-92F81CBA005B}" destId="{AEC04D69-D743-4F5F-B524-B67C0BD6CC52}" srcOrd="5" destOrd="0" presId="urn:microsoft.com/office/officeart/2005/8/layout/lProcess2"/>
    <dgm:cxn modelId="{9FF124E6-26FB-4BFE-A996-24304F3FA00E}" type="presParOf" srcId="{F344265D-C0D6-4C6A-9AE5-92F81CBA005B}" destId="{9DA5575A-C654-4218-85C8-1C18424FD6F0}" srcOrd="6" destOrd="0" presId="urn:microsoft.com/office/officeart/2005/8/layout/lProcess2"/>
    <dgm:cxn modelId="{48F04E2C-2507-491B-B1D0-32F8F32BDC33}" type="presParOf" srcId="{9DA5575A-C654-4218-85C8-1C18424FD6F0}" destId="{5A775164-FDBE-4158-984A-C262714F1EBF}" srcOrd="0" destOrd="0" presId="urn:microsoft.com/office/officeart/2005/8/layout/lProcess2"/>
    <dgm:cxn modelId="{B8673339-6079-47D1-866F-0A494ED5F8CF}" type="presParOf" srcId="{9DA5575A-C654-4218-85C8-1C18424FD6F0}" destId="{4621D1D8-598B-4B48-87D8-512D6884C932}" srcOrd="1" destOrd="0" presId="urn:microsoft.com/office/officeart/2005/8/layout/lProcess2"/>
    <dgm:cxn modelId="{703886B5-064E-4686-8FA4-E03D11DFD5EA}" type="presParOf" srcId="{9DA5575A-C654-4218-85C8-1C18424FD6F0}" destId="{6BF47FC6-1391-4C8E-B575-AFF34B2E89F5}" srcOrd="2" destOrd="0" presId="urn:microsoft.com/office/officeart/2005/8/layout/lProcess2"/>
    <dgm:cxn modelId="{4716B891-A9B2-4AAC-9A8A-0F890B6B91D7}" type="presParOf" srcId="{6BF47FC6-1391-4C8E-B575-AFF34B2E89F5}" destId="{CB45775C-AE1A-469B-9B58-4DC52177406A}" srcOrd="0" destOrd="0" presId="urn:microsoft.com/office/officeart/2005/8/layout/lProcess2"/>
    <dgm:cxn modelId="{66198528-1126-42FF-B12C-727E020DFCAB}" type="presParOf" srcId="{CB45775C-AE1A-469B-9B58-4DC52177406A}" destId="{B38B3980-4123-4666-813F-25A1ACEC4108}" srcOrd="0" destOrd="0" presId="urn:microsoft.com/office/officeart/2005/8/layout/lProcess2"/>
    <dgm:cxn modelId="{8A071785-EBBE-45FB-930F-F7740C8FB415}" type="presParOf" srcId="{F344265D-C0D6-4C6A-9AE5-92F81CBA005B}" destId="{B61B1B61-BD44-4404-B41C-755C1C255591}" srcOrd="7" destOrd="0" presId="urn:microsoft.com/office/officeart/2005/8/layout/lProcess2"/>
    <dgm:cxn modelId="{FE3DABF5-0C09-4FA2-9769-2BE50DD3A880}" type="presParOf" srcId="{F344265D-C0D6-4C6A-9AE5-92F81CBA005B}" destId="{394C60CE-5818-44D5-ACC9-2C6B1ECDF364}" srcOrd="8" destOrd="0" presId="urn:microsoft.com/office/officeart/2005/8/layout/lProcess2"/>
    <dgm:cxn modelId="{7C14190B-1D56-4549-B89D-201F2875AB40}" type="presParOf" srcId="{394C60CE-5818-44D5-ACC9-2C6B1ECDF364}" destId="{B48AB73F-1D42-45EE-9878-39AEEC073A94}" srcOrd="0" destOrd="0" presId="urn:microsoft.com/office/officeart/2005/8/layout/lProcess2"/>
    <dgm:cxn modelId="{B11151F3-0F04-435B-91BF-D31599B22055}" type="presParOf" srcId="{394C60CE-5818-44D5-ACC9-2C6B1ECDF364}" destId="{D07E26E3-08B9-433B-A28E-F852366BEAB0}" srcOrd="1" destOrd="0" presId="urn:microsoft.com/office/officeart/2005/8/layout/lProcess2"/>
    <dgm:cxn modelId="{0D46D71E-869C-4B17-AAA8-BB9AC2F02742}" type="presParOf" srcId="{394C60CE-5818-44D5-ACC9-2C6B1ECDF364}" destId="{D78A0C02-9257-4505-A7AB-CA3C1CDD5A44}" srcOrd="2" destOrd="0" presId="urn:microsoft.com/office/officeart/2005/8/layout/lProcess2"/>
    <dgm:cxn modelId="{EDC350FB-18F9-4BBB-BA33-A575AF763D0C}" type="presParOf" srcId="{D78A0C02-9257-4505-A7AB-CA3C1CDD5A44}" destId="{AE2684C0-143A-4BD9-8695-71A381FB3E0E}" srcOrd="0" destOrd="0" presId="urn:microsoft.com/office/officeart/2005/8/layout/lProcess2"/>
    <dgm:cxn modelId="{3BA9FC4C-A718-48D6-B782-2AE5B1C90CC0}" type="presParOf" srcId="{AE2684C0-143A-4BD9-8695-71A381FB3E0E}" destId="{3521ADE6-FEF3-4C9D-9C57-E44C2D74D159}" srcOrd="0" destOrd="0" presId="urn:microsoft.com/office/officeart/2005/8/layout/lProcess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861048-21B3-4F06-B6ED-BA27D6D7B9AF}" type="doc">
      <dgm:prSet loTypeId="urn:microsoft.com/office/officeart/2005/8/layout/chart3" loCatId="cycle" qsTypeId="urn:microsoft.com/office/officeart/2005/8/quickstyle/simple1" qsCatId="simple" csTypeId="urn:microsoft.com/office/officeart/2005/8/colors/accent0_3" csCatId="mainScheme" phldr="1"/>
      <dgm:spPr/>
    </dgm:pt>
    <dgm:pt modelId="{B95F2408-F4C2-44CC-BAA4-736B1ECA68C5}">
      <dgm:prSet phldrT="[Text]" custT="1"/>
      <dgm:spPr>
        <a:solidFill>
          <a:srgbClr val="C00000"/>
        </a:solidFill>
      </dgm:spPr>
      <dgm:t>
        <a:bodyPr/>
        <a:lstStyle/>
        <a:p>
          <a:r>
            <a:rPr lang="en-US" sz="2000" b="1"/>
            <a:t>Advocacy </a:t>
          </a:r>
        </a:p>
        <a:p>
          <a:r>
            <a:rPr lang="en-US" sz="1600"/>
            <a:t>and addressing the climate related protection needs</a:t>
          </a:r>
          <a:endParaRPr lang="en-DK" sz="1200"/>
        </a:p>
      </dgm:t>
    </dgm:pt>
    <dgm:pt modelId="{832F884A-FACF-42FD-B8A4-1221E328F223}" type="parTrans" cxnId="{0AABCE89-A956-4E06-BA23-4BC59D45F3B6}">
      <dgm:prSet/>
      <dgm:spPr/>
      <dgm:t>
        <a:bodyPr/>
        <a:lstStyle/>
        <a:p>
          <a:endParaRPr lang="en-DK"/>
        </a:p>
      </dgm:t>
    </dgm:pt>
    <dgm:pt modelId="{42751482-C3E8-4AB5-98A9-207F45F394A3}" type="sibTrans" cxnId="{0AABCE89-A956-4E06-BA23-4BC59D45F3B6}">
      <dgm:prSet/>
      <dgm:spPr/>
      <dgm:t>
        <a:bodyPr/>
        <a:lstStyle/>
        <a:p>
          <a:endParaRPr lang="en-DK"/>
        </a:p>
      </dgm:t>
    </dgm:pt>
    <dgm:pt modelId="{811E14DC-3A8A-4727-9045-4AE64C30E73D}">
      <dgm:prSet phldrT="[Text]" custT="1"/>
      <dgm:spPr>
        <a:solidFill>
          <a:schemeClr val="tx1">
            <a:lumMod val="65000"/>
            <a:lumOff val="35000"/>
          </a:schemeClr>
        </a:solidFill>
      </dgm:spPr>
      <dgm:t>
        <a:bodyPr/>
        <a:lstStyle/>
        <a:p>
          <a:r>
            <a:rPr lang="en-US" sz="2000" b="1"/>
            <a:t>Climate adaptation</a:t>
          </a:r>
        </a:p>
        <a:p>
          <a:r>
            <a:rPr lang="en-US" sz="1600"/>
            <a:t>In programmatic response</a:t>
          </a:r>
          <a:endParaRPr lang="en-US" sz="1600" b="1"/>
        </a:p>
        <a:p>
          <a:endParaRPr lang="en-DK" sz="2000"/>
        </a:p>
      </dgm:t>
    </dgm:pt>
    <dgm:pt modelId="{14BACD25-A01D-4416-A9E4-B39A87A49DA8}" type="parTrans" cxnId="{2219B8E5-518E-4B21-AC65-C0B1281911CD}">
      <dgm:prSet/>
      <dgm:spPr/>
      <dgm:t>
        <a:bodyPr/>
        <a:lstStyle/>
        <a:p>
          <a:endParaRPr lang="en-DK"/>
        </a:p>
      </dgm:t>
    </dgm:pt>
    <dgm:pt modelId="{4A035280-131E-4694-811D-39A28AA860F2}" type="sibTrans" cxnId="{2219B8E5-518E-4B21-AC65-C0B1281911CD}">
      <dgm:prSet/>
      <dgm:spPr/>
      <dgm:t>
        <a:bodyPr/>
        <a:lstStyle/>
        <a:p>
          <a:endParaRPr lang="en-DK"/>
        </a:p>
      </dgm:t>
    </dgm:pt>
    <dgm:pt modelId="{F434E6BF-FBD3-4C1F-889A-4D3ADD54E11D}">
      <dgm:prSet phldrT="[Text]" custT="1"/>
      <dgm:spPr>
        <a:solidFill>
          <a:schemeClr val="bg2">
            <a:lumMod val="25000"/>
          </a:schemeClr>
        </a:solidFill>
      </dgm:spPr>
      <dgm:t>
        <a:bodyPr/>
        <a:lstStyle/>
        <a:p>
          <a:r>
            <a:rPr lang="en-US" sz="2000" b="1"/>
            <a:t>Mitigation</a:t>
          </a:r>
        </a:p>
        <a:p>
          <a:r>
            <a:rPr lang="en-US" sz="1600"/>
            <a:t>to reduce DRC’s environmental and climate footprint</a:t>
          </a:r>
          <a:endParaRPr lang="en-DK" sz="2000"/>
        </a:p>
      </dgm:t>
    </dgm:pt>
    <dgm:pt modelId="{9A65773C-B9D0-44E1-A986-68454B783ED2}" type="parTrans" cxnId="{8ECBE017-3D94-41AF-ABDF-9714DE5E9F23}">
      <dgm:prSet/>
      <dgm:spPr/>
      <dgm:t>
        <a:bodyPr/>
        <a:lstStyle/>
        <a:p>
          <a:endParaRPr lang="en-DK"/>
        </a:p>
      </dgm:t>
    </dgm:pt>
    <dgm:pt modelId="{DA1018E9-EE72-4372-A3F8-CE61D12CFD3F}" type="sibTrans" cxnId="{8ECBE017-3D94-41AF-ABDF-9714DE5E9F23}">
      <dgm:prSet/>
      <dgm:spPr/>
      <dgm:t>
        <a:bodyPr/>
        <a:lstStyle/>
        <a:p>
          <a:endParaRPr lang="en-DK"/>
        </a:p>
      </dgm:t>
    </dgm:pt>
    <dgm:pt modelId="{F1FEC72E-1DFE-40B8-A5F6-17F71F4BD316}" type="pres">
      <dgm:prSet presAssocID="{64861048-21B3-4F06-B6ED-BA27D6D7B9AF}" presName="compositeShape" presStyleCnt="0">
        <dgm:presLayoutVars>
          <dgm:chMax val="7"/>
          <dgm:dir/>
          <dgm:resizeHandles val="exact"/>
        </dgm:presLayoutVars>
      </dgm:prSet>
      <dgm:spPr/>
    </dgm:pt>
    <dgm:pt modelId="{0467B9F9-B96F-4373-9EB7-EE1FE798F11A}" type="pres">
      <dgm:prSet presAssocID="{64861048-21B3-4F06-B6ED-BA27D6D7B9AF}" presName="wedge1" presStyleLbl="node1" presStyleIdx="0" presStyleCnt="3" custLinFactNeighborX="-5027" custLinFactNeighborY="2958"/>
      <dgm:spPr/>
    </dgm:pt>
    <dgm:pt modelId="{AFFBBAF2-EA13-424E-A520-497C5CDD2685}" type="pres">
      <dgm:prSet presAssocID="{64861048-21B3-4F06-B6ED-BA27D6D7B9AF}" presName="wedge1Tx" presStyleLbl="node1" presStyleIdx="0" presStyleCnt="3">
        <dgm:presLayoutVars>
          <dgm:chMax val="0"/>
          <dgm:chPref val="0"/>
          <dgm:bulletEnabled val="1"/>
        </dgm:presLayoutVars>
      </dgm:prSet>
      <dgm:spPr/>
    </dgm:pt>
    <dgm:pt modelId="{BE65320A-0E1E-4A7E-B7AF-037490A3F812}" type="pres">
      <dgm:prSet presAssocID="{64861048-21B3-4F06-B6ED-BA27D6D7B9AF}" presName="wedge2" presStyleLbl="node1" presStyleIdx="1" presStyleCnt="3"/>
      <dgm:spPr/>
    </dgm:pt>
    <dgm:pt modelId="{6A6B5B27-5CB5-42B9-8870-CBB2A6F176F3}" type="pres">
      <dgm:prSet presAssocID="{64861048-21B3-4F06-B6ED-BA27D6D7B9AF}" presName="wedge2Tx" presStyleLbl="node1" presStyleIdx="1" presStyleCnt="3">
        <dgm:presLayoutVars>
          <dgm:chMax val="0"/>
          <dgm:chPref val="0"/>
          <dgm:bulletEnabled val="1"/>
        </dgm:presLayoutVars>
      </dgm:prSet>
      <dgm:spPr/>
    </dgm:pt>
    <dgm:pt modelId="{63F8CB75-B138-4A9E-9614-3DA3186E7385}" type="pres">
      <dgm:prSet presAssocID="{64861048-21B3-4F06-B6ED-BA27D6D7B9AF}" presName="wedge3" presStyleLbl="node1" presStyleIdx="2" presStyleCnt="3"/>
      <dgm:spPr/>
    </dgm:pt>
    <dgm:pt modelId="{DB6F8A33-2A97-4F24-AC0C-88AABFC818C3}" type="pres">
      <dgm:prSet presAssocID="{64861048-21B3-4F06-B6ED-BA27D6D7B9AF}" presName="wedge3Tx" presStyleLbl="node1" presStyleIdx="2" presStyleCnt="3">
        <dgm:presLayoutVars>
          <dgm:chMax val="0"/>
          <dgm:chPref val="0"/>
          <dgm:bulletEnabled val="1"/>
        </dgm:presLayoutVars>
      </dgm:prSet>
      <dgm:spPr/>
    </dgm:pt>
  </dgm:ptLst>
  <dgm:cxnLst>
    <dgm:cxn modelId="{8ECBE017-3D94-41AF-ABDF-9714DE5E9F23}" srcId="{64861048-21B3-4F06-B6ED-BA27D6D7B9AF}" destId="{F434E6BF-FBD3-4C1F-889A-4D3ADD54E11D}" srcOrd="2" destOrd="0" parTransId="{9A65773C-B9D0-44E1-A986-68454B783ED2}" sibTransId="{DA1018E9-EE72-4372-A3F8-CE61D12CFD3F}"/>
    <dgm:cxn modelId="{17588232-D11E-4EBE-BB89-9D82BF1F5925}" type="presOf" srcId="{811E14DC-3A8A-4727-9045-4AE64C30E73D}" destId="{6A6B5B27-5CB5-42B9-8870-CBB2A6F176F3}" srcOrd="1" destOrd="0" presId="urn:microsoft.com/office/officeart/2005/8/layout/chart3"/>
    <dgm:cxn modelId="{2A629C49-7D05-423B-BDD5-3BB413E79152}" type="presOf" srcId="{B95F2408-F4C2-44CC-BAA4-736B1ECA68C5}" destId="{0467B9F9-B96F-4373-9EB7-EE1FE798F11A}" srcOrd="0" destOrd="0" presId="urn:microsoft.com/office/officeart/2005/8/layout/chart3"/>
    <dgm:cxn modelId="{5413F669-0F66-459B-B5F4-12C3C43306AD}" type="presOf" srcId="{B95F2408-F4C2-44CC-BAA4-736B1ECA68C5}" destId="{AFFBBAF2-EA13-424E-A520-497C5CDD2685}" srcOrd="1" destOrd="0" presId="urn:microsoft.com/office/officeart/2005/8/layout/chart3"/>
    <dgm:cxn modelId="{83D9E54A-F755-42AD-8B8F-C4CDD41D53C7}" type="presOf" srcId="{64861048-21B3-4F06-B6ED-BA27D6D7B9AF}" destId="{F1FEC72E-1DFE-40B8-A5F6-17F71F4BD316}" srcOrd="0" destOrd="0" presId="urn:microsoft.com/office/officeart/2005/8/layout/chart3"/>
    <dgm:cxn modelId="{C3BCF981-3BF3-4388-B7E6-49AB183AFB0C}" type="presOf" srcId="{811E14DC-3A8A-4727-9045-4AE64C30E73D}" destId="{BE65320A-0E1E-4A7E-B7AF-037490A3F812}" srcOrd="0" destOrd="0" presId="urn:microsoft.com/office/officeart/2005/8/layout/chart3"/>
    <dgm:cxn modelId="{0AABCE89-A956-4E06-BA23-4BC59D45F3B6}" srcId="{64861048-21B3-4F06-B6ED-BA27D6D7B9AF}" destId="{B95F2408-F4C2-44CC-BAA4-736B1ECA68C5}" srcOrd="0" destOrd="0" parTransId="{832F884A-FACF-42FD-B8A4-1221E328F223}" sibTransId="{42751482-C3E8-4AB5-98A9-207F45F394A3}"/>
    <dgm:cxn modelId="{A92C2CB9-F8E2-4833-9F4B-3A495C5153D3}" type="presOf" srcId="{F434E6BF-FBD3-4C1F-889A-4D3ADD54E11D}" destId="{DB6F8A33-2A97-4F24-AC0C-88AABFC818C3}" srcOrd="1" destOrd="0" presId="urn:microsoft.com/office/officeart/2005/8/layout/chart3"/>
    <dgm:cxn modelId="{2219B8E5-518E-4B21-AC65-C0B1281911CD}" srcId="{64861048-21B3-4F06-B6ED-BA27D6D7B9AF}" destId="{811E14DC-3A8A-4727-9045-4AE64C30E73D}" srcOrd="1" destOrd="0" parTransId="{14BACD25-A01D-4416-A9E4-B39A87A49DA8}" sibTransId="{4A035280-131E-4694-811D-39A28AA860F2}"/>
    <dgm:cxn modelId="{BB04DEF8-BA2E-40F5-AF0C-A611B5497291}" type="presOf" srcId="{F434E6BF-FBD3-4C1F-889A-4D3ADD54E11D}" destId="{63F8CB75-B138-4A9E-9614-3DA3186E7385}" srcOrd="0" destOrd="0" presId="urn:microsoft.com/office/officeart/2005/8/layout/chart3"/>
    <dgm:cxn modelId="{C152ACA7-25A4-4952-8828-232B25F33671}" type="presParOf" srcId="{F1FEC72E-1DFE-40B8-A5F6-17F71F4BD316}" destId="{0467B9F9-B96F-4373-9EB7-EE1FE798F11A}" srcOrd="0" destOrd="0" presId="urn:microsoft.com/office/officeart/2005/8/layout/chart3"/>
    <dgm:cxn modelId="{ACD70222-5486-4349-96FA-8189AF1331DD}" type="presParOf" srcId="{F1FEC72E-1DFE-40B8-A5F6-17F71F4BD316}" destId="{AFFBBAF2-EA13-424E-A520-497C5CDD2685}" srcOrd="1" destOrd="0" presId="urn:microsoft.com/office/officeart/2005/8/layout/chart3"/>
    <dgm:cxn modelId="{BDAA9B33-B6AE-4E22-A3A0-5190572C4555}" type="presParOf" srcId="{F1FEC72E-1DFE-40B8-A5F6-17F71F4BD316}" destId="{BE65320A-0E1E-4A7E-B7AF-037490A3F812}" srcOrd="2" destOrd="0" presId="urn:microsoft.com/office/officeart/2005/8/layout/chart3"/>
    <dgm:cxn modelId="{75AC0D5D-DCFD-466D-B550-0D35D982825E}" type="presParOf" srcId="{F1FEC72E-1DFE-40B8-A5F6-17F71F4BD316}" destId="{6A6B5B27-5CB5-42B9-8870-CBB2A6F176F3}" srcOrd="3" destOrd="0" presId="urn:microsoft.com/office/officeart/2005/8/layout/chart3"/>
    <dgm:cxn modelId="{E0EFB71A-37D8-4908-AD69-E2194ACD3FA6}" type="presParOf" srcId="{F1FEC72E-1DFE-40B8-A5F6-17F71F4BD316}" destId="{63F8CB75-B138-4A9E-9614-3DA3186E7385}" srcOrd="4" destOrd="0" presId="urn:microsoft.com/office/officeart/2005/8/layout/chart3"/>
    <dgm:cxn modelId="{8E7DF94E-E667-4845-84EE-8E1C97483ADE}" type="presParOf" srcId="{F1FEC72E-1DFE-40B8-A5F6-17F71F4BD316}" destId="{DB6F8A33-2A97-4F24-AC0C-88AABFC818C3}"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90C19-B3C4-4CB7-BD72-5FAF32256600}">
      <dsp:nvSpPr>
        <dsp:cNvPr id="0" name=""/>
        <dsp:cNvSpPr/>
      </dsp:nvSpPr>
      <dsp:spPr>
        <a:xfrm rot="10800000">
          <a:off x="2471410" y="520824"/>
          <a:ext cx="6972922" cy="977648"/>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11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C00000"/>
              </a:solidFill>
              <a:latin typeface="+mn-lt"/>
            </a:rPr>
            <a:t>Go Digital</a:t>
          </a:r>
          <a:endParaRPr lang="en-US" sz="2400" b="1" kern="1200" dirty="0">
            <a:solidFill>
              <a:srgbClr val="C00000"/>
            </a:solidFill>
            <a:latin typeface="+mn-lt"/>
          </a:endParaRPr>
        </a:p>
        <a:p>
          <a:pPr marL="0" lvl="0" indent="0" algn="ctr" defTabSz="889000">
            <a:lnSpc>
              <a:spcPct val="90000"/>
            </a:lnSpc>
            <a:spcBef>
              <a:spcPct val="0"/>
            </a:spcBef>
            <a:spcAft>
              <a:spcPct val="35000"/>
            </a:spcAft>
            <a:buNone/>
          </a:pPr>
          <a:r>
            <a:rPr lang="en-US" sz="1300" b="0" i="0" kern="1200" dirty="0"/>
            <a:t>Identifying and assisting digital employment entry points and pilot initiatives, </a:t>
          </a:r>
          <a:br>
            <a:rPr lang="en-US" sz="1300" b="0" i="0" kern="1200" dirty="0"/>
          </a:br>
          <a:r>
            <a:rPr lang="en-US" sz="1300" b="0" i="0" kern="1200" dirty="0"/>
            <a:t>ultimately bridging the digital divide</a:t>
          </a:r>
          <a:endParaRPr lang="en-DK" sz="1300" b="1" kern="1200" dirty="0">
            <a:latin typeface="+mn-lt"/>
          </a:endParaRPr>
        </a:p>
      </dsp:txBody>
      <dsp:txXfrm rot="10800000">
        <a:off x="2715822" y="520824"/>
        <a:ext cx="6728510" cy="977648"/>
      </dsp:txXfrm>
    </dsp:sp>
    <dsp:sp modelId="{534D2CE7-38B5-4F8F-91B4-36BD2B7CFBF5}">
      <dsp:nvSpPr>
        <dsp:cNvPr id="0" name=""/>
        <dsp:cNvSpPr/>
      </dsp:nvSpPr>
      <dsp:spPr>
        <a:xfrm>
          <a:off x="1307699" y="188727"/>
          <a:ext cx="1794552" cy="164184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B33E8E-5A38-48B3-888B-A6E9AC964F4A}">
      <dsp:nvSpPr>
        <dsp:cNvPr id="0" name=""/>
        <dsp:cNvSpPr/>
      </dsp:nvSpPr>
      <dsp:spPr>
        <a:xfrm rot="10800000">
          <a:off x="2484609" y="2294291"/>
          <a:ext cx="6972922" cy="977648"/>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11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C00000"/>
              </a:solidFill>
            </a:rPr>
            <a:t>Go </a:t>
          </a:r>
          <a:r>
            <a:rPr lang="en-US" sz="2000" b="1" kern="1200" dirty="0">
              <a:solidFill>
                <a:srgbClr val="00B050"/>
              </a:solidFill>
            </a:rPr>
            <a:t>Green</a:t>
          </a:r>
        </a:p>
        <a:p>
          <a:pPr marL="0" lvl="0" indent="0" algn="ctr" defTabSz="889000" rtl="0">
            <a:lnSpc>
              <a:spcPct val="90000"/>
            </a:lnSpc>
            <a:spcBef>
              <a:spcPct val="0"/>
            </a:spcBef>
            <a:spcAft>
              <a:spcPct val="35000"/>
            </a:spcAft>
            <a:buNone/>
          </a:pPr>
          <a:r>
            <a:rPr lang="en-US" sz="1300" b="0" kern="1200" dirty="0"/>
            <a:t>Searching for solutions to climate change as a driver and multiplier of displacement by </a:t>
          </a:r>
          <a:br>
            <a:rPr lang="en-US" sz="1300" b="0" kern="1200" dirty="0"/>
          </a:br>
          <a:r>
            <a:rPr lang="en-US" sz="1300" b="0" kern="1200" dirty="0"/>
            <a:t>piloting and scaling long-term sustainable solutions in the field</a:t>
          </a:r>
          <a:r>
            <a:rPr lang="en-US" sz="1300" b="0" kern="1200" dirty="0">
              <a:latin typeface="Calibri Light" panose="020F0302020204030204"/>
            </a:rPr>
            <a:t> and becoming nature-positive as an </a:t>
          </a:r>
          <a:r>
            <a:rPr lang="en-US" sz="1300" b="0" kern="1200" dirty="0" err="1">
              <a:latin typeface="Calibri Light" panose="020F0302020204030204"/>
            </a:rPr>
            <a:t>organisation</a:t>
          </a:r>
          <a:endParaRPr lang="en-DK" sz="1300" b="0" kern="1200" dirty="0"/>
        </a:p>
      </dsp:txBody>
      <dsp:txXfrm rot="10800000">
        <a:off x="2729021" y="2294291"/>
        <a:ext cx="6728510" cy="977648"/>
      </dsp:txXfrm>
    </dsp:sp>
    <dsp:sp modelId="{FE5CCF1D-2CB8-4511-B615-61EC27818715}">
      <dsp:nvSpPr>
        <dsp:cNvPr id="0" name=""/>
        <dsp:cNvSpPr/>
      </dsp:nvSpPr>
      <dsp:spPr>
        <a:xfrm>
          <a:off x="1294501" y="1937034"/>
          <a:ext cx="1847345" cy="169216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A644EF-0B00-480A-8135-E5DD60083722}">
      <dsp:nvSpPr>
        <dsp:cNvPr id="0" name=""/>
        <dsp:cNvSpPr/>
      </dsp:nvSpPr>
      <dsp:spPr>
        <a:xfrm rot="10800000">
          <a:off x="2491403" y="4089438"/>
          <a:ext cx="6972922" cy="977648"/>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11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C00000"/>
              </a:solidFill>
            </a:rPr>
            <a:t>Partnerships &amp; Alliances</a:t>
          </a:r>
          <a:br>
            <a:rPr lang="en-US" sz="2000" b="1" kern="1200"/>
          </a:br>
          <a:r>
            <a:rPr lang="en-US" sz="1200" b="0" kern="1200"/>
            <a:t>Further strengthening private sector partnerships and alliances to create and implement new </a:t>
          </a:r>
          <a:br>
            <a:rPr lang="en-US" sz="1200" b="0" kern="1200"/>
          </a:br>
          <a:r>
            <a:rPr lang="en-US" sz="1200" b="0" kern="1200"/>
            <a:t>solutions across markets and needs (global fundraising)</a:t>
          </a:r>
          <a:endParaRPr lang="en-US" sz="2000" b="0" kern="1200"/>
        </a:p>
      </dsp:txBody>
      <dsp:txXfrm rot="10800000">
        <a:off x="2735815" y="4089438"/>
        <a:ext cx="6728510" cy="977648"/>
      </dsp:txXfrm>
    </dsp:sp>
    <dsp:sp modelId="{D57A941B-462E-468E-BBA5-37CE4E36B237}">
      <dsp:nvSpPr>
        <dsp:cNvPr id="0" name=""/>
        <dsp:cNvSpPr/>
      </dsp:nvSpPr>
      <dsp:spPr>
        <a:xfrm>
          <a:off x="1287706" y="3749632"/>
          <a:ext cx="1874524" cy="165726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FDC41-FB10-4271-BF45-34C8DA68F450}">
      <dsp:nvSpPr>
        <dsp:cNvPr id="0" name=""/>
        <dsp:cNvSpPr/>
      </dsp:nvSpPr>
      <dsp:spPr>
        <a:xfrm>
          <a:off x="6071" y="0"/>
          <a:ext cx="2130452" cy="4802187"/>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C00000"/>
              </a:solidFill>
              <a:latin typeface="+mn-lt"/>
            </a:rPr>
            <a:t>Globally present</a:t>
          </a:r>
          <a:endParaRPr lang="en-DK" sz="2000" kern="1200">
            <a:solidFill>
              <a:srgbClr val="C00000"/>
            </a:solidFill>
            <a:latin typeface="+mn-lt"/>
          </a:endParaRPr>
        </a:p>
      </dsp:txBody>
      <dsp:txXfrm>
        <a:off x="6071" y="0"/>
        <a:ext cx="2130452" cy="1440656"/>
      </dsp:txXfrm>
    </dsp:sp>
    <dsp:sp modelId="{34CDDFB0-EF3A-41EF-A6A2-9BDA9316D653}">
      <dsp:nvSpPr>
        <dsp:cNvPr id="0" name=""/>
        <dsp:cNvSpPr/>
      </dsp:nvSpPr>
      <dsp:spPr>
        <a:xfrm>
          <a:off x="219116" y="1147555"/>
          <a:ext cx="1704362" cy="3120414"/>
        </a:xfrm>
        <a:prstGeom prst="roundRect">
          <a:avLst>
            <a:gd name="adj" fmla="val 10000"/>
          </a:avLst>
        </a:prstGeom>
        <a:solidFill>
          <a:schemeClr val="accent3"/>
        </a:solidFill>
        <a:ln w="12700" cap="flat" cmpd="sng" algn="ctr">
          <a:no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latin typeface="+mn-lt"/>
            </a:rPr>
            <a:t>Offering an organizational setup with considerable global knowledge and deep sector specific expertise, DRC is well positioned to pursue and add value in partnerships with businesses. </a:t>
          </a:r>
          <a:endParaRPr lang="en-DK" sz="1500" kern="1200">
            <a:latin typeface="+mn-lt"/>
          </a:endParaRPr>
        </a:p>
      </dsp:txBody>
      <dsp:txXfrm>
        <a:off x="269035" y="1197474"/>
        <a:ext cx="1604524" cy="3020576"/>
      </dsp:txXfrm>
    </dsp:sp>
    <dsp:sp modelId="{2F7BA493-876E-4189-8ED5-FC8738180AD5}">
      <dsp:nvSpPr>
        <dsp:cNvPr id="0" name=""/>
        <dsp:cNvSpPr/>
      </dsp:nvSpPr>
      <dsp:spPr>
        <a:xfrm>
          <a:off x="2296307" y="0"/>
          <a:ext cx="2130452" cy="4802187"/>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C00000"/>
              </a:solidFill>
              <a:latin typeface="+mn-lt"/>
            </a:rPr>
            <a:t>Locally present</a:t>
          </a:r>
          <a:endParaRPr lang="en-DK" sz="2000" kern="1200">
            <a:solidFill>
              <a:srgbClr val="C00000"/>
            </a:solidFill>
            <a:latin typeface="+mn-lt"/>
          </a:endParaRPr>
        </a:p>
      </dsp:txBody>
      <dsp:txXfrm>
        <a:off x="2296307" y="0"/>
        <a:ext cx="2130452" cy="1440656"/>
      </dsp:txXfrm>
    </dsp:sp>
    <dsp:sp modelId="{073CE5FC-9076-4FF3-9F41-8C05569FA69C}">
      <dsp:nvSpPr>
        <dsp:cNvPr id="0" name=""/>
        <dsp:cNvSpPr/>
      </dsp:nvSpPr>
      <dsp:spPr>
        <a:xfrm>
          <a:off x="2552712" y="1155420"/>
          <a:ext cx="1704362" cy="3121421"/>
        </a:xfrm>
        <a:prstGeom prst="roundRect">
          <a:avLst>
            <a:gd name="adj" fmla="val 10000"/>
          </a:avLst>
        </a:prstGeom>
        <a:solidFill>
          <a:schemeClr val="accent3"/>
        </a:solidFill>
        <a:ln w="12700" cap="flat" cmpd="sng" algn="ctr">
          <a:no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latin typeface="+mn-lt"/>
            </a:rPr>
            <a:t>Being directly present in more than 40 countries gives DRC a unique understanding of local needs and demands. This makes DRC an attractive partner to many businesses that are currently expanding their presence in local marketplaces.</a:t>
          </a:r>
          <a:endParaRPr lang="en-DK" sz="1500" kern="1200">
            <a:latin typeface="+mn-lt"/>
          </a:endParaRPr>
        </a:p>
      </dsp:txBody>
      <dsp:txXfrm>
        <a:off x="2602631" y="1205339"/>
        <a:ext cx="1604524" cy="3021583"/>
      </dsp:txXfrm>
    </dsp:sp>
    <dsp:sp modelId="{49E373D9-4BBE-4FAE-8AE1-2C18599C7997}">
      <dsp:nvSpPr>
        <dsp:cNvPr id="0" name=""/>
        <dsp:cNvSpPr/>
      </dsp:nvSpPr>
      <dsp:spPr>
        <a:xfrm>
          <a:off x="4586544" y="0"/>
          <a:ext cx="2130452" cy="4802187"/>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C00000"/>
              </a:solidFill>
              <a:latin typeface="+mn-lt"/>
            </a:rPr>
            <a:t>Gives access to unique markets </a:t>
          </a:r>
          <a:endParaRPr lang="en-DK" sz="1800" kern="1200">
            <a:solidFill>
              <a:srgbClr val="C00000"/>
            </a:solidFill>
            <a:latin typeface="+mn-lt"/>
          </a:endParaRPr>
        </a:p>
      </dsp:txBody>
      <dsp:txXfrm>
        <a:off x="4586544" y="0"/>
        <a:ext cx="2130452" cy="1440656"/>
      </dsp:txXfrm>
    </dsp:sp>
    <dsp:sp modelId="{40EFE53D-12F2-4122-A52A-4027030B3FD6}">
      <dsp:nvSpPr>
        <dsp:cNvPr id="0" name=""/>
        <dsp:cNvSpPr/>
      </dsp:nvSpPr>
      <dsp:spPr>
        <a:xfrm>
          <a:off x="4799589" y="1172182"/>
          <a:ext cx="1704362" cy="3121421"/>
        </a:xfrm>
        <a:prstGeom prst="roundRect">
          <a:avLst>
            <a:gd name="adj" fmla="val 10000"/>
          </a:avLst>
        </a:prstGeom>
        <a:solidFill>
          <a:schemeClr val="accent3"/>
        </a:solidFill>
        <a:ln w="12700" cap="flat" cmpd="sng" algn="ctr">
          <a:no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latin typeface="+mn-lt"/>
            </a:rPr>
            <a:t>As a trusted partner among local communities and local municipal agents, along with DRC’s excellent reputation, a partnership with DRC grants access to unique markets in areas that are usually hard to get access to. </a:t>
          </a:r>
          <a:endParaRPr lang="en-DK" sz="1500" kern="1200">
            <a:latin typeface="+mn-lt"/>
          </a:endParaRPr>
        </a:p>
      </dsp:txBody>
      <dsp:txXfrm>
        <a:off x="4849508" y="1222101"/>
        <a:ext cx="1604524" cy="3021583"/>
      </dsp:txXfrm>
    </dsp:sp>
    <dsp:sp modelId="{5A775164-FDBE-4158-984A-C262714F1EBF}">
      <dsp:nvSpPr>
        <dsp:cNvPr id="0" name=""/>
        <dsp:cNvSpPr/>
      </dsp:nvSpPr>
      <dsp:spPr>
        <a:xfrm>
          <a:off x="6879763" y="0"/>
          <a:ext cx="2130452" cy="4802187"/>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C00000"/>
              </a:solidFill>
              <a:latin typeface="+mn-lt"/>
            </a:rPr>
            <a:t>Possibility to scale solutions</a:t>
          </a:r>
          <a:endParaRPr lang="en-DK" sz="1800" kern="1200">
            <a:solidFill>
              <a:srgbClr val="C00000"/>
            </a:solidFill>
            <a:latin typeface="+mn-lt"/>
          </a:endParaRPr>
        </a:p>
      </dsp:txBody>
      <dsp:txXfrm>
        <a:off x="6879763" y="0"/>
        <a:ext cx="2130452" cy="1440656"/>
      </dsp:txXfrm>
    </dsp:sp>
    <dsp:sp modelId="{B38B3980-4123-4666-813F-25A1ACEC4108}">
      <dsp:nvSpPr>
        <dsp:cNvPr id="0" name=""/>
        <dsp:cNvSpPr/>
      </dsp:nvSpPr>
      <dsp:spPr>
        <a:xfrm>
          <a:off x="7103188" y="1205769"/>
          <a:ext cx="1704362" cy="3121421"/>
        </a:xfrm>
        <a:prstGeom prst="roundRect">
          <a:avLst>
            <a:gd name="adj" fmla="val 10000"/>
          </a:avLst>
        </a:prstGeom>
        <a:solidFill>
          <a:schemeClr val="accent3"/>
        </a:solidFill>
        <a:ln w="12700" cap="flat" cmpd="sng" algn="ctr">
          <a:no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mn-lt"/>
            </a:rPr>
            <a:t>Without hurting the existing operations, DRC can help with expanding the partner-organization while also improving its efficiency and output.</a:t>
          </a:r>
          <a:endParaRPr lang="en-DK" sz="1500" kern="1200">
            <a:latin typeface="+mn-lt"/>
          </a:endParaRPr>
        </a:p>
      </dsp:txBody>
      <dsp:txXfrm>
        <a:off x="7153107" y="1255688"/>
        <a:ext cx="1604524" cy="3021583"/>
      </dsp:txXfrm>
    </dsp:sp>
    <dsp:sp modelId="{B48AB73F-1D42-45EE-9878-39AEEC073A94}">
      <dsp:nvSpPr>
        <dsp:cNvPr id="0" name=""/>
        <dsp:cNvSpPr/>
      </dsp:nvSpPr>
      <dsp:spPr>
        <a:xfrm>
          <a:off x="9167018" y="0"/>
          <a:ext cx="2130452" cy="4802187"/>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C00000"/>
              </a:solidFill>
              <a:latin typeface="+mn-lt"/>
            </a:rPr>
            <a:t>Testing products and services</a:t>
          </a:r>
          <a:endParaRPr lang="en-DK" sz="1800" b="1" kern="1200">
            <a:solidFill>
              <a:srgbClr val="C00000"/>
            </a:solidFill>
            <a:latin typeface="+mn-lt"/>
          </a:endParaRPr>
        </a:p>
      </dsp:txBody>
      <dsp:txXfrm>
        <a:off x="9167018" y="0"/>
        <a:ext cx="2130452" cy="1440656"/>
      </dsp:txXfrm>
    </dsp:sp>
    <dsp:sp modelId="{3521ADE6-FEF3-4C9D-9C57-E44C2D74D159}">
      <dsp:nvSpPr>
        <dsp:cNvPr id="0" name=""/>
        <dsp:cNvSpPr/>
      </dsp:nvSpPr>
      <dsp:spPr>
        <a:xfrm>
          <a:off x="9388448" y="1214165"/>
          <a:ext cx="1704362" cy="3121421"/>
        </a:xfrm>
        <a:prstGeom prst="roundRect">
          <a:avLst>
            <a:gd name="adj" fmla="val 10000"/>
          </a:avLst>
        </a:prstGeom>
        <a:solidFill>
          <a:schemeClr val="accent3"/>
        </a:solidFill>
        <a:ln w="12700" cap="flat" cmpd="sng" algn="ctr">
          <a:no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latin typeface="+mn-lt"/>
            </a:rPr>
            <a:t>DRC enables partners to test their products and services in a safe and competent environment.</a:t>
          </a:r>
          <a:endParaRPr lang="en-DK" sz="1500" kern="1200">
            <a:latin typeface="+mn-lt"/>
          </a:endParaRPr>
        </a:p>
      </dsp:txBody>
      <dsp:txXfrm>
        <a:off x="9438367" y="1264084"/>
        <a:ext cx="1604524" cy="3021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7B9F9-B96F-4373-9EB7-EE1FE798F11A}">
      <dsp:nvSpPr>
        <dsp:cNvPr id="0" name=""/>
        <dsp:cNvSpPr/>
      </dsp:nvSpPr>
      <dsp:spPr>
        <a:xfrm>
          <a:off x="1530472" y="460790"/>
          <a:ext cx="4191395" cy="4191395"/>
        </a:xfrm>
        <a:prstGeom prst="pie">
          <a:avLst>
            <a:gd name="adj1" fmla="val 16200000"/>
            <a:gd name="adj2" fmla="val 1800000"/>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Advocacy </a:t>
          </a:r>
        </a:p>
        <a:p>
          <a:pPr marL="0" lvl="0" indent="0" algn="ctr" defTabSz="889000">
            <a:lnSpc>
              <a:spcPct val="90000"/>
            </a:lnSpc>
            <a:spcBef>
              <a:spcPct val="0"/>
            </a:spcBef>
            <a:spcAft>
              <a:spcPct val="35000"/>
            </a:spcAft>
            <a:buNone/>
          </a:pPr>
          <a:r>
            <a:rPr lang="en-US" sz="1600" kern="1200"/>
            <a:t>and addressing the climate related protection needs</a:t>
          </a:r>
          <a:endParaRPr lang="en-DK" sz="1200" kern="1200"/>
        </a:p>
      </dsp:txBody>
      <dsp:txXfrm>
        <a:off x="3809294" y="1234202"/>
        <a:ext cx="1422080" cy="1397131"/>
      </dsp:txXfrm>
    </dsp:sp>
    <dsp:sp modelId="{BE65320A-0E1E-4A7E-B7AF-037490A3F812}">
      <dsp:nvSpPr>
        <dsp:cNvPr id="0" name=""/>
        <dsp:cNvSpPr/>
      </dsp:nvSpPr>
      <dsp:spPr>
        <a:xfrm>
          <a:off x="1525117" y="461552"/>
          <a:ext cx="4191395" cy="4191395"/>
        </a:xfrm>
        <a:prstGeom prst="pie">
          <a:avLst>
            <a:gd name="adj1" fmla="val 1800000"/>
            <a:gd name="adj2" fmla="val 9000000"/>
          </a:avLst>
        </a:prstGeom>
        <a:solidFill>
          <a:schemeClr val="tx1">
            <a:lumMod val="65000"/>
            <a:lumOff val="3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Climate adaptation</a:t>
          </a:r>
        </a:p>
        <a:p>
          <a:pPr marL="0" lvl="0" indent="0" algn="ctr" defTabSz="889000">
            <a:lnSpc>
              <a:spcPct val="90000"/>
            </a:lnSpc>
            <a:spcBef>
              <a:spcPct val="0"/>
            </a:spcBef>
            <a:spcAft>
              <a:spcPct val="35000"/>
            </a:spcAft>
            <a:buNone/>
          </a:pPr>
          <a:r>
            <a:rPr lang="en-US" sz="1600" kern="1200"/>
            <a:t>In programmatic response</a:t>
          </a:r>
          <a:endParaRPr lang="en-US" sz="1600" b="1" kern="1200"/>
        </a:p>
        <a:p>
          <a:pPr marL="0" lvl="0" indent="0" algn="ctr" defTabSz="889000">
            <a:lnSpc>
              <a:spcPct val="90000"/>
            </a:lnSpc>
            <a:spcBef>
              <a:spcPct val="0"/>
            </a:spcBef>
            <a:spcAft>
              <a:spcPct val="35000"/>
            </a:spcAft>
            <a:buNone/>
          </a:pPr>
          <a:endParaRPr lang="en-DK" sz="2000" kern="1200"/>
        </a:p>
      </dsp:txBody>
      <dsp:txXfrm>
        <a:off x="2672761" y="3106123"/>
        <a:ext cx="1896107" cy="1297336"/>
      </dsp:txXfrm>
    </dsp:sp>
    <dsp:sp modelId="{63F8CB75-B138-4A9E-9614-3DA3186E7385}">
      <dsp:nvSpPr>
        <dsp:cNvPr id="0" name=""/>
        <dsp:cNvSpPr/>
      </dsp:nvSpPr>
      <dsp:spPr>
        <a:xfrm>
          <a:off x="1525117" y="461552"/>
          <a:ext cx="4191395" cy="4191395"/>
        </a:xfrm>
        <a:prstGeom prst="pie">
          <a:avLst>
            <a:gd name="adj1" fmla="val 9000000"/>
            <a:gd name="adj2" fmla="val 16200000"/>
          </a:avLst>
        </a:prstGeom>
        <a:solidFill>
          <a:schemeClr val="bg2">
            <a:lumMod val="2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Mitigation</a:t>
          </a:r>
        </a:p>
        <a:p>
          <a:pPr marL="0" lvl="0" indent="0" algn="ctr" defTabSz="889000">
            <a:lnSpc>
              <a:spcPct val="90000"/>
            </a:lnSpc>
            <a:spcBef>
              <a:spcPct val="0"/>
            </a:spcBef>
            <a:spcAft>
              <a:spcPct val="35000"/>
            </a:spcAft>
            <a:buNone/>
          </a:pPr>
          <a:r>
            <a:rPr lang="en-US" sz="1600" kern="1200"/>
            <a:t>to reduce DRC’s environmental and climate footprint</a:t>
          </a:r>
          <a:endParaRPr lang="en-DK" sz="2000" kern="1200"/>
        </a:p>
      </dsp:txBody>
      <dsp:txXfrm>
        <a:off x="1974195" y="1284862"/>
        <a:ext cx="1422080" cy="139713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AD03E-07FA-4B94-AA58-E577579A0B22}" type="datetimeFigureOut">
              <a:rPr lang="en-DK" smtClean="0"/>
              <a:t>12/06/2023</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BCCD3-633F-4E2D-9B59-37D34B3FBF3A}" type="slidenum">
              <a:rPr lang="en-DK" smtClean="0"/>
              <a:t>‹#›</a:t>
            </a:fld>
            <a:endParaRPr lang="en-DK"/>
          </a:p>
        </p:txBody>
      </p:sp>
    </p:spTree>
    <p:extLst>
      <p:ext uri="{BB962C8B-B14F-4D97-AF65-F5344CB8AC3E}">
        <p14:creationId xmlns:p14="http://schemas.microsoft.com/office/powerpoint/2010/main" val="271266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source sans pro" panose="020B0503030403020204" pitchFamily="34" charset="0"/>
              </a:rPr>
              <a:t>By Strategy 2025 DRC intensifies its fight against systemic inequality and structural discrimination against conflict and displacement affected persons.</a:t>
            </a:r>
          </a:p>
          <a:p>
            <a:pPr algn="l"/>
            <a:r>
              <a:rPr lang="en-US" b="1" i="0" dirty="0">
                <a:solidFill>
                  <a:srgbClr val="000000"/>
                </a:solidFill>
                <a:effectLst/>
                <a:latin typeface="source sans pro" panose="020B0503030403020204" pitchFamily="34" charset="0"/>
              </a:rPr>
              <a:t>Increased protection</a:t>
            </a:r>
          </a:p>
          <a:p>
            <a:pPr algn="l"/>
            <a:r>
              <a:rPr lang="en-US" b="0" i="0" dirty="0">
                <a:solidFill>
                  <a:srgbClr val="000000"/>
                </a:solidFill>
                <a:effectLst/>
                <a:latin typeface="source sans pro" panose="020B0503030403020204" pitchFamily="34" charset="0"/>
              </a:rPr>
              <a:t>EQUAL TO OTHERS: People affected by conflict and displacement must be able to seek safety and claim basic rights.</a:t>
            </a:r>
          </a:p>
          <a:p>
            <a:pPr algn="l"/>
            <a:endParaRPr lang="en-US" b="0" i="0" dirty="0">
              <a:solidFill>
                <a:srgbClr val="FFFFFF"/>
              </a:solidFill>
              <a:effectLst/>
              <a:latin typeface="YAEsJfZrXZU 0"/>
            </a:endParaRPr>
          </a:p>
          <a:p>
            <a:pPr algn="l"/>
            <a:r>
              <a:rPr lang="en-US" b="1" i="0" dirty="0">
                <a:solidFill>
                  <a:srgbClr val="000000"/>
                </a:solidFill>
                <a:effectLst/>
                <a:latin typeface="source sans pro" panose="020B0503030403020204" pitchFamily="34" charset="0"/>
              </a:rPr>
              <a:t>Enhanced inclusion</a:t>
            </a:r>
          </a:p>
          <a:p>
            <a:pPr algn="l"/>
            <a:r>
              <a:rPr lang="en-US" b="0" i="0" dirty="0">
                <a:solidFill>
                  <a:srgbClr val="000000"/>
                </a:solidFill>
                <a:effectLst/>
                <a:latin typeface="source sans pro" panose="020B0503030403020204" pitchFamily="34" charset="0"/>
              </a:rPr>
              <a:t>ON PAR WITH OTHERS: People affected by conflict and displacement must be able to pursue self-reliance.</a:t>
            </a:r>
          </a:p>
          <a:p>
            <a:pPr algn="l"/>
            <a:endParaRPr lang="en-US" b="0" i="0" dirty="0">
              <a:solidFill>
                <a:srgbClr val="FFFFFF"/>
              </a:solidFill>
              <a:effectLst/>
              <a:latin typeface="YAEsJfZrXZU 0"/>
            </a:endParaRPr>
          </a:p>
        </p:txBody>
      </p:sp>
      <p:sp>
        <p:nvSpPr>
          <p:cNvPr id="4" name="Slide Number Placeholder 3"/>
          <p:cNvSpPr>
            <a:spLocks noGrp="1"/>
          </p:cNvSpPr>
          <p:nvPr>
            <p:ph type="sldNum" sz="quarter" idx="5"/>
          </p:nvPr>
        </p:nvSpPr>
        <p:spPr/>
        <p:txBody>
          <a:bodyPr/>
          <a:lstStyle/>
          <a:p>
            <a:fld id="{67CBCCD3-633F-4E2D-9B59-37D34B3FBF3A}" type="slidenum">
              <a:rPr lang="en-DK" smtClean="0"/>
              <a:t>1</a:t>
            </a:fld>
            <a:endParaRPr lang="en-DK"/>
          </a:p>
        </p:txBody>
      </p:sp>
    </p:spTree>
    <p:extLst>
      <p:ext uri="{BB962C8B-B14F-4D97-AF65-F5344CB8AC3E}">
        <p14:creationId xmlns:p14="http://schemas.microsoft.com/office/powerpoint/2010/main" val="220347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b="0" i="0" u="none" strike="noStrike" dirty="0">
                <a:solidFill>
                  <a:srgbClr val="FFFFFF"/>
                </a:solidFill>
                <a:effectLst/>
                <a:latin typeface="YAEsJfZrXZU 0"/>
              </a:rPr>
              <a:t>Fostering Program Innovation, Business Engagement, New Partnerships &amp; Innovation Methodologies</a:t>
            </a:r>
            <a:endParaRPr lang="en-US" sz="2000" b="0" i="0" dirty="0">
              <a:solidFill>
                <a:srgbClr val="FFFFFF"/>
              </a:solidFill>
              <a:effectLst/>
              <a:latin typeface="YAEsJfZrXZU 0"/>
            </a:endParaRPr>
          </a:p>
          <a:p>
            <a:pPr>
              <a:lnSpc>
                <a:spcPct val="107000"/>
              </a:lnSpc>
              <a:spcAft>
                <a:spcPts val="800"/>
              </a:spcAft>
            </a:pP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 Frame: The Program Innovation and Business Engagement (PIBE) Unit</a:t>
            </a:r>
          </a:p>
          <a:p>
            <a:pPr marL="171450" indent="-171450">
              <a:lnSpc>
                <a:spcPct val="107000"/>
              </a:lnSpc>
              <a:spcAft>
                <a:spcPts val="800"/>
              </a:spcAft>
              <a:buFontTx/>
              <a:buChar cha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PIBE drives and supports program innovation and new business engagement across DRC to fulfil DRC’s mission and strategic objectives.</a:t>
            </a:r>
          </a:p>
          <a:p>
            <a:pPr marL="171450" indent="-171450">
              <a:lnSpc>
                <a:spcPct val="107000"/>
              </a:lnSpc>
              <a:spcAft>
                <a:spcPts val="800"/>
              </a:spcAft>
              <a:buFontTx/>
              <a:buChar cha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Overall objectives are to ensure that i. DRC’s organization, staff and response is informed by-, enabled by- and contributes to new innovations in the humanitarian sector and beyond, and ii. new partnerships that support innovation are developed.</a:t>
            </a:r>
          </a:p>
          <a:p>
            <a:pPr marL="171450" indent="-171450">
              <a:lnSpc>
                <a:spcPct val="107000"/>
              </a:lnSpc>
              <a:spcAft>
                <a:spcPts val="800"/>
              </a:spcAft>
              <a:buFontTx/>
              <a:buChar cha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work through thematic organization, leading innovation within selected themes aligned with strategy, and supports the wider organization to engage in innovative partnerships and adopt innovation methodologies in our approach to programming and problem solving.</a:t>
            </a:r>
          </a:p>
          <a:p>
            <a:pPr marL="0" indent="0">
              <a:lnSpc>
                <a:spcPct val="107000"/>
              </a:lnSpc>
              <a:spcAft>
                <a:spcPts val="800"/>
              </a:spcAft>
              <a:buFontTx/>
              <a:buNone/>
            </a:pPr>
            <a:r>
              <a:rPr lang="en-US" sz="1200" b="1" u="sng" dirty="0">
                <a:solidFill>
                  <a:schemeClr val="tx1"/>
                </a:solidFill>
                <a:effectLst/>
                <a:latin typeface="Calibri" panose="020F0502020204030204" pitchFamily="34" charset="0"/>
                <a:ea typeface="Calibri" panose="020F0502020204030204" pitchFamily="34" charset="0"/>
                <a:cs typeface="Arial" panose="020B0604020202020204" pitchFamily="34" charset="0"/>
              </a:rPr>
              <a:t>What – thematic areas</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Innovative Financing and New Business Models - </a:t>
            </a:r>
            <a:r>
              <a:rPr lang="en-US" sz="1200"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By 2025, Innovative financing initiatives in DRC has shown a year-on-year increase from 2022, and innovative financing initiatives have directly contributed to realizing the ambitions of the two Breakthroughs, and at least two Strategic Priority Initiatives and two </a:t>
            </a:r>
            <a:r>
              <a:rPr lang="en-US" sz="1200" kern="1200" dirty="0" err="1">
                <a:solidFill>
                  <a:schemeClr val="tx1"/>
                </a:solidFill>
                <a:latin typeface="Source Sans Pro" panose="020B0503030403020204" pitchFamily="34" charset="0"/>
                <a:ea typeface="Source Sans Pro" panose="020B0503030403020204" pitchFamily="34" charset="0"/>
                <a:cs typeface="Calibri" panose="020F0502020204030204" pitchFamily="34" charset="0"/>
              </a:rPr>
              <a:t>Organisational</a:t>
            </a:r>
            <a:r>
              <a:rPr lang="en-US" sz="1200"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 Principles of Strategy 2025.   </a:t>
            </a:r>
            <a:endParaRPr lang="en-DK" sz="1200" b="1" dirty="0">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Climate and Environment (Go Green) -</a:t>
            </a:r>
            <a:r>
              <a:rPr lang="en-US" sz="1200" kern="12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By 2025, DRC responds strategically to climate change and environmental degradation across the organization, realizing the ambitions of DRC’s Climate and Environment Framework and our Climate and Environmental Performance targets</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Innovation Toolbox</a:t>
            </a:r>
            <a:r>
              <a:rPr lang="en-US" sz="1200" b="1"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 and </a:t>
            </a:r>
            <a:r>
              <a:rPr lang="en-US" sz="1200" b="1"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Partnerships </a:t>
            </a:r>
            <a:r>
              <a:rPr lang="en-US" sz="1200" kern="12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By 2025, innovation methodologies and digital programming approaches are systematically employed across DRC. DRC bridges the gap between global and local innovation and mobilizes new partners – with the annual DRC Global Innovation Event as the key reference point for the organization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Business Engagement and Shared Value Partnerships - </a:t>
            </a:r>
            <a:r>
              <a:rPr lang="en-US" sz="1200" kern="1200"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By 2025,</a:t>
            </a:r>
            <a:r>
              <a:rPr lang="en-US" sz="1200" kern="1200" dirty="0">
                <a:solidFill>
                  <a:schemeClr val="lt1"/>
                </a:solidFill>
                <a:latin typeface="Source Sans Pro" panose="020B0503030403020204" pitchFamily="34" charset="0"/>
                <a:ea typeface="Source Sans Pro" panose="020B0503030403020204" pitchFamily="34" charset="0"/>
                <a:cs typeface="Calibri" panose="020F0502020204030204" pitchFamily="34" charset="0"/>
              </a:rPr>
              <a:t> </a:t>
            </a:r>
            <a:r>
              <a:rPr lang="en-US" sz="1200"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Shared value private sector partnerships contribute to key components of DRC’s program ambitions in Strategy 2025. Business Engagement is an embedded practice across DRC regions and country operations and DRC staff and entities have access to and use relevant tools to engage in business partnerships</a:t>
            </a:r>
            <a:endParaRPr lang="en-DK" sz="1200" dirty="0">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Youth </a:t>
            </a:r>
            <a:r>
              <a:rPr lang="en-US" sz="1200" b="1"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Empowerment and Participation</a:t>
            </a:r>
            <a:r>
              <a:rPr lang="en-US" sz="1200" b="1"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 - </a:t>
            </a:r>
            <a:r>
              <a:rPr lang="en-US" sz="1200" kern="12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By 2025, DRC has a leading, global position on facilitating meaningful engagement and participation of young people affected by displacement towards increased protection and enhanced inclusion in pathways to self-reliance.</a:t>
            </a:r>
            <a:endParaRPr lang="en-DK" sz="1200" dirty="0">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Go Digital and Predictive Analytics</a:t>
            </a:r>
            <a:endParaRPr lang="en-DK" sz="1200" dirty="0">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DK" sz="1200" dirty="0">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DK" sz="1200" dirty="0">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endParaRPr>
          </a:p>
          <a:p>
            <a:pPr marL="0" indent="0">
              <a:lnSpc>
                <a:spcPct val="107000"/>
              </a:lnSpc>
              <a:spcAft>
                <a:spcPts val="800"/>
              </a:spcAft>
              <a:buFontTx/>
              <a:buNone/>
            </a:pP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FontTx/>
              <a:buNone/>
            </a:pPr>
            <a:endParaRPr lang="en-DK"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r>
              <a:rPr lang="en-US" b="1" dirty="0"/>
              <a:t>Who - HQ team</a:t>
            </a:r>
          </a:p>
          <a:p>
            <a:r>
              <a:rPr lang="en-US" dirty="0"/>
              <a:t>Morten – lead; Nana – Innovation and Partner Specialist (Business Engagement) – RIL Executive Committee member; Jakob – Youth Engagement; Lillah – Climate Advisor; Sacha – Innovative Finance Advisor; Rogers – Mitigation Specialist (EAGL/Kampala); Letty – Prog. Innovation and Innovative Finance ME expert; Alistair - Prog. Innovation and Innovative Finance EAGL expert; </a:t>
            </a:r>
            <a:r>
              <a:rPr lang="en-US" dirty="0" err="1"/>
              <a:t>Xx</a:t>
            </a:r>
            <a:r>
              <a:rPr lang="en-US" dirty="0"/>
              <a:t> – Adaptation Specialist</a:t>
            </a:r>
          </a:p>
          <a:p>
            <a:r>
              <a:rPr lang="en-US" u="sng" dirty="0"/>
              <a:t>Student assistance</a:t>
            </a:r>
            <a:r>
              <a:rPr lang="en-US" dirty="0"/>
              <a:t>: Climate &amp; Youth</a:t>
            </a:r>
          </a:p>
          <a:p>
            <a:r>
              <a:rPr lang="en-US" u="sng" dirty="0"/>
              <a:t>To be onboarded: </a:t>
            </a:r>
            <a:r>
              <a:rPr lang="en-US" dirty="0"/>
              <a:t>Refugee investment staff; RIL and </a:t>
            </a:r>
            <a:r>
              <a:rPr lang="en-US" dirty="0" err="1"/>
              <a:t>programme</a:t>
            </a:r>
            <a:r>
              <a:rPr lang="en-US" dirty="0"/>
              <a:t> innovation support coordinator EAGL</a:t>
            </a:r>
          </a:p>
          <a:p>
            <a:endParaRPr lang="en-US" dirty="0"/>
          </a:p>
          <a:p>
            <a:r>
              <a:rPr lang="en-US" u="sng" dirty="0"/>
              <a:t>Examples</a:t>
            </a:r>
          </a:p>
          <a:p>
            <a:r>
              <a:rPr lang="en-US" b="1" dirty="0"/>
              <a:t>Fair Recycling </a:t>
            </a:r>
            <a:r>
              <a:rPr lang="en-US" dirty="0"/>
              <a:t>https://www.google.com/</a:t>
            </a:r>
            <a:r>
              <a:rPr lang="en-US" dirty="0" err="1"/>
              <a:t>imgres?imgurl</a:t>
            </a:r>
            <a:r>
              <a:rPr lang="en-US" dirty="0"/>
              <a:t>=https%3A%2F%2Fi.vimeocdn.com%2Fvideo%2F1379131302-882715201c62f6ba94926b7d3c04bb1a4ba710c20b1de97cbd08e3bf9a51fef0-d_640&amp;tbnid=cdfhXFLI6dIqkM&amp;vet=12ahUKEwj70uOa2Or-AhUQuaQKHU5wD-AQMygEegQIARAt..i&amp;imgrefurl=https%3A%2F%2Fdanida-business-partnerships.dk%2Fprojects%2Ffair-recycling-an-inclusive-and-formalised-plastic-recycling-ecosystem-in-kenya%2F&amp;docid=42FywBB21AZU0M&amp;w=640&amp;h=360&amp;q=fair%20recycling%20dMDP&amp;ved=2ahUKEwj70uOa2Or-AhUQuaQKHU5wD-AQMygEegQIARAt</a:t>
            </a:r>
          </a:p>
          <a:p>
            <a:r>
              <a:rPr lang="en-US" b="1" dirty="0"/>
              <a:t>RIF</a:t>
            </a:r>
            <a:r>
              <a:rPr lang="en-US" dirty="0"/>
              <a:t>: https://www.refugeeinvestmentfacility.net/</a:t>
            </a:r>
          </a:p>
          <a:p>
            <a:endParaRPr lang="en-US" dirty="0"/>
          </a:p>
          <a:p>
            <a:endParaRPr lang="en-US" dirty="0"/>
          </a:p>
        </p:txBody>
      </p:sp>
      <p:sp>
        <p:nvSpPr>
          <p:cNvPr id="4" name="Slide Number Placeholder 3"/>
          <p:cNvSpPr>
            <a:spLocks noGrp="1"/>
          </p:cNvSpPr>
          <p:nvPr>
            <p:ph type="sldNum" sz="quarter" idx="5"/>
          </p:nvPr>
        </p:nvSpPr>
        <p:spPr/>
        <p:txBody>
          <a:bodyPr/>
          <a:lstStyle/>
          <a:p>
            <a:fld id="{67CBCCD3-633F-4E2D-9B59-37D34B3FBF3A}" type="slidenum">
              <a:rPr lang="en-DK" smtClean="0"/>
              <a:t>2</a:t>
            </a:fld>
            <a:endParaRPr lang="en-DK"/>
          </a:p>
        </p:txBody>
      </p:sp>
    </p:spTree>
    <p:extLst>
      <p:ext uri="{BB962C8B-B14F-4D97-AF65-F5344CB8AC3E}">
        <p14:creationId xmlns:p14="http://schemas.microsoft.com/office/powerpoint/2010/main" val="239935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67CBCCD3-633F-4E2D-9B59-37D34B3FBF3A}" type="slidenum">
              <a:rPr lang="en-DK" smtClean="0"/>
              <a:t>3</a:t>
            </a:fld>
            <a:endParaRPr lang="en-DK"/>
          </a:p>
        </p:txBody>
      </p:sp>
    </p:spTree>
    <p:extLst>
      <p:ext uri="{BB962C8B-B14F-4D97-AF65-F5344CB8AC3E}">
        <p14:creationId xmlns:p14="http://schemas.microsoft.com/office/powerpoint/2010/main" val="352181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67CBCCD3-633F-4E2D-9B59-37D34B3FBF3A}" type="slidenum">
              <a:rPr lang="en-DK" smtClean="0"/>
              <a:t>4</a:t>
            </a:fld>
            <a:endParaRPr lang="en-DK"/>
          </a:p>
        </p:txBody>
      </p:sp>
    </p:spTree>
    <p:extLst>
      <p:ext uri="{BB962C8B-B14F-4D97-AF65-F5344CB8AC3E}">
        <p14:creationId xmlns:p14="http://schemas.microsoft.com/office/powerpoint/2010/main" val="346434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PIBE Flex funds: Supporting new ideas, picking up new trends, innovative opportunities across field-led offices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ource Sans Pro" panose="020B0503030403020204" pitchFamily="34" charset="0"/>
                <a:ea typeface="Source Sans Pro" panose="020B0503030403020204" pitchFamily="34" charset="0"/>
              </a:rPr>
              <a:t>(Digitalization, Social Media listening, Climate adaptation, Social Enterprise collaborations, Forest cover monitoring - Satellite imagery)</a:t>
            </a:r>
          </a:p>
          <a:p>
            <a:endParaRPr lang="en-US" dirty="0"/>
          </a:p>
          <a:p>
            <a:r>
              <a:rPr lang="en-US" dirty="0"/>
              <a:t>RYSE: </a:t>
            </a:r>
            <a:r>
              <a:rPr lang="en-US" b="0" i="0" dirty="0">
                <a:solidFill>
                  <a:srgbClr val="FFFFFF"/>
                </a:solidFill>
                <a:effectLst/>
                <a:latin typeface="YAEsJfZrXZU 0"/>
              </a:rPr>
              <a:t>Supporting 25,000 Syrian and host community youth in Jordan to become agents for change. The project is adapting the Graduation Approach to the displacement context and engages government, the private sector and investors</a:t>
            </a:r>
          </a:p>
          <a:p>
            <a:endParaRPr lang="en-US" dirty="0"/>
          </a:p>
          <a:p>
            <a:pPr algn="just"/>
            <a:r>
              <a:rPr lang="en-US" dirty="0"/>
              <a:t>RIF: </a:t>
            </a:r>
            <a:r>
              <a:rPr lang="en-US" b="0" i="0" dirty="0">
                <a:solidFill>
                  <a:srgbClr val="FFFFFF"/>
                </a:solidFill>
                <a:effectLst/>
                <a:latin typeface="YAEsJfZrXZU 0"/>
              </a:rPr>
              <a:t>Provide investments and technical assistance to local companies in displacement contexts to increase employment and employability, support better access to goods and services and enhance financial inclusion. </a:t>
            </a:r>
            <a:r>
              <a:rPr lang="en-US" b="0" i="0" u="none" strike="noStrike" dirty="0">
                <a:solidFill>
                  <a:srgbClr val="FFFFFF"/>
                </a:solidFill>
                <a:effectLst/>
                <a:latin typeface="YAEsJfZrXZU 0"/>
              </a:rPr>
              <a:t>An innovative refugee impact investment collaboration between DRC and </a:t>
            </a:r>
            <a:r>
              <a:rPr lang="en-US" b="0" i="0" u="none" strike="noStrike" dirty="0" err="1">
                <a:solidFill>
                  <a:srgbClr val="FFFFFF"/>
                </a:solidFill>
                <a:effectLst/>
                <a:latin typeface="YAEsJfZrXZU 0"/>
              </a:rPr>
              <a:t>iGravity</a:t>
            </a:r>
            <a:r>
              <a:rPr lang="en-US" b="0" i="0" u="none" strike="noStrike" dirty="0">
                <a:solidFill>
                  <a:srgbClr val="FFFFFF"/>
                </a:solidFill>
                <a:effectLst/>
                <a:latin typeface="YAEsJfZrXZU 0"/>
              </a:rPr>
              <a:t>, offering longer term, holistic financing solutions for increased refugee impact.​ The pilot fund for Jordan and Uganda runs for 5 years, with investments and technical assistance allocations expected to be made within first 24 months, with all investments closed (loans repaid) within a 5-year period. The RIF is financed by a mix of grant donors and impact investors​</a:t>
            </a:r>
          </a:p>
          <a:p>
            <a:pPr algn="just"/>
            <a:endParaRPr lang="en-US" b="0" i="0" u="none" strike="noStrike" dirty="0">
              <a:solidFill>
                <a:srgbClr val="FFFFFF"/>
              </a:solidFill>
              <a:effectLst/>
              <a:latin typeface="YAEsJfZrXZU 0"/>
            </a:endParaRPr>
          </a:p>
          <a:p>
            <a:pPr algn="just"/>
            <a:r>
              <a:rPr lang="en-US" b="0" i="0" u="none" strike="noStrike" dirty="0">
                <a:solidFill>
                  <a:srgbClr val="FFFFFF"/>
                </a:solidFill>
                <a:effectLst/>
                <a:latin typeface="YAEsJfZrXZU 0"/>
              </a:rPr>
              <a:t>Go Green/Climate:</a:t>
            </a:r>
          </a:p>
          <a:p>
            <a:pPr algn="just"/>
            <a:r>
              <a:rPr lang="en-US" b="0" i="0" u="none" strike="noStrike" dirty="0">
                <a:solidFill>
                  <a:srgbClr val="FFFFFF"/>
                </a:solidFill>
                <a:effectLst/>
                <a:latin typeface="YAEsJfZrXZU 0"/>
              </a:rPr>
              <a:t>Go Green Masterclass</a:t>
            </a:r>
            <a:endParaRPr lang="en-US" b="0" i="0" dirty="0">
              <a:solidFill>
                <a:srgbClr val="FFFFFF"/>
              </a:solidFill>
              <a:effectLst/>
              <a:latin typeface="YAEsJfZrXZU 0"/>
            </a:endParaRPr>
          </a:p>
          <a:p>
            <a:pPr algn="just"/>
            <a:r>
              <a:rPr lang="en-US" b="0" i="0" u="none" strike="noStrike" dirty="0">
                <a:solidFill>
                  <a:srgbClr val="FFFFFF"/>
                </a:solidFill>
                <a:effectLst/>
                <a:latin typeface="YAEsJfZrXZU 0"/>
              </a:rPr>
              <a:t>Greening Month</a:t>
            </a:r>
            <a:endParaRPr lang="en-US" b="0" i="0" dirty="0">
              <a:solidFill>
                <a:srgbClr val="FFFFFF"/>
              </a:solidFill>
              <a:effectLst/>
              <a:latin typeface="YAEsJfZrXZU 0"/>
            </a:endParaRPr>
          </a:p>
          <a:p>
            <a:pPr algn="just"/>
            <a:r>
              <a:rPr lang="en-US" b="0" i="0" u="none" strike="noStrike" dirty="0">
                <a:solidFill>
                  <a:srgbClr val="FFFFFF"/>
                </a:solidFill>
                <a:effectLst/>
                <a:latin typeface="YAEsJfZrXZU 0"/>
              </a:rPr>
              <a:t>Strategy Adaption - Mitigation - Advocacy</a:t>
            </a:r>
            <a:endParaRPr lang="en-US" b="0" i="0" dirty="0">
              <a:solidFill>
                <a:srgbClr val="FFFFFF"/>
              </a:solidFill>
              <a:effectLst/>
              <a:latin typeface="YAEsJfZrXZU 0"/>
            </a:endParaRPr>
          </a:p>
          <a:p>
            <a:pPr algn="just"/>
            <a:r>
              <a:rPr lang="en-US" b="0" i="0" u="none" strike="noStrike" dirty="0">
                <a:solidFill>
                  <a:srgbClr val="FFFFFF"/>
                </a:solidFill>
                <a:effectLst/>
                <a:latin typeface="YAEsJfZrXZU 0"/>
              </a:rPr>
              <a:t>GO Green Talks Series</a:t>
            </a:r>
            <a:endParaRPr lang="en-US" b="0" i="0" dirty="0">
              <a:solidFill>
                <a:srgbClr val="FFFFFF"/>
              </a:solidFill>
              <a:effectLst/>
              <a:latin typeface="YAEsJfZrXZU 0"/>
            </a:endParaRPr>
          </a:p>
          <a:p>
            <a:pPr algn="just"/>
            <a:r>
              <a:rPr lang="en-US" b="0" i="0" u="none" strike="noStrike" dirty="0">
                <a:solidFill>
                  <a:srgbClr val="FFFFFF"/>
                </a:solidFill>
                <a:effectLst/>
                <a:latin typeface="YAEsJfZrXZU 0"/>
              </a:rPr>
              <a:t>NEAT screening tool</a:t>
            </a:r>
            <a:endParaRPr lang="en-US" b="0" i="0" dirty="0">
              <a:solidFill>
                <a:srgbClr val="FFFFFF"/>
              </a:solidFill>
              <a:effectLst/>
              <a:latin typeface="YAEsJfZrXZU 0"/>
            </a:endParaRPr>
          </a:p>
          <a:p>
            <a:pPr algn="just"/>
            <a:r>
              <a:rPr lang="en-US" b="0" i="0" u="none" strike="noStrike" dirty="0">
                <a:solidFill>
                  <a:srgbClr val="FFFFFF"/>
                </a:solidFill>
                <a:effectLst/>
                <a:latin typeface="YAEsJfZrXZU 0"/>
              </a:rPr>
              <a:t>COP involvement</a:t>
            </a:r>
            <a:endParaRPr lang="en-US" b="0" i="0" dirty="0">
              <a:solidFill>
                <a:srgbClr val="FFFFFF"/>
              </a:solidFill>
              <a:effectLst/>
              <a:latin typeface="YAEsJfZrXZU 0"/>
            </a:endParaRPr>
          </a:p>
          <a:p>
            <a:pPr algn="just"/>
            <a:r>
              <a:rPr lang="en-US" b="0" i="0" u="none" strike="noStrike" dirty="0">
                <a:solidFill>
                  <a:srgbClr val="FFFFFF"/>
                </a:solidFill>
                <a:effectLst/>
                <a:latin typeface="YAEsJfZrXZU 0"/>
              </a:rPr>
              <a:t>Go Green Flex Funds Pilot Projects</a:t>
            </a:r>
          </a:p>
          <a:p>
            <a:pPr algn="just"/>
            <a:r>
              <a:rPr lang="en-US" b="0" i="0" u="none" strike="noStrike" dirty="0">
                <a:solidFill>
                  <a:srgbClr val="FFFFFF"/>
                </a:solidFill>
                <a:effectLst/>
                <a:latin typeface="YAEsJfZrXZU 0"/>
              </a:rPr>
              <a:t>Carbon credit</a:t>
            </a:r>
            <a:endParaRPr lang="en-US" b="0" i="0" dirty="0">
              <a:solidFill>
                <a:srgbClr val="FFFFFF"/>
              </a:solidFill>
              <a:effectLst/>
              <a:latin typeface="YAEsJfZrXZU 0"/>
            </a:endParaRPr>
          </a:p>
          <a:p>
            <a:pPr algn="just"/>
            <a:endParaRPr lang="en-US" b="0" i="0" dirty="0">
              <a:solidFill>
                <a:srgbClr val="FFFFFF"/>
              </a:solidFill>
              <a:effectLst/>
              <a:latin typeface="YAEsJfZrXZU 0"/>
            </a:endParaRPr>
          </a:p>
        </p:txBody>
      </p:sp>
      <p:sp>
        <p:nvSpPr>
          <p:cNvPr id="4" name="Slide Number Placeholder 3"/>
          <p:cNvSpPr>
            <a:spLocks noGrp="1"/>
          </p:cNvSpPr>
          <p:nvPr>
            <p:ph type="sldNum" sz="quarter" idx="5"/>
          </p:nvPr>
        </p:nvSpPr>
        <p:spPr/>
        <p:txBody>
          <a:bodyPr/>
          <a:lstStyle/>
          <a:p>
            <a:fld id="{67CBCCD3-633F-4E2D-9B59-37D34B3FBF3A}" type="slidenum">
              <a:rPr lang="en-DK" smtClean="0"/>
              <a:t>6</a:t>
            </a:fld>
            <a:endParaRPr lang="en-DK"/>
          </a:p>
        </p:txBody>
      </p:sp>
    </p:spTree>
    <p:extLst>
      <p:ext uri="{BB962C8B-B14F-4D97-AF65-F5344CB8AC3E}">
        <p14:creationId xmlns:p14="http://schemas.microsoft.com/office/powerpoint/2010/main" val="259453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Core 2023 RIL</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 Coms, Development of new Challenge Mapping workshop/ training materials – knowledge exchanges: </a:t>
            </a:r>
            <a:r>
              <a:rPr lang="en-DK" sz="1200" b="0" kern="100" dirty="0">
                <a:effectLst/>
                <a:latin typeface="Calibri" panose="020F0502020204030204" pitchFamily="34" charset="0"/>
                <a:ea typeface="Calibri" panose="020F0502020204030204" pitchFamily="34" charset="0"/>
                <a:cs typeface="Times New Roman" panose="02020603050405020304" pitchFamily="18" charset="0"/>
              </a:rPr>
              <a:t>$10.188 </a:t>
            </a:r>
          </a:p>
          <a:p>
            <a:pPr>
              <a:lnSpc>
                <a:spcPct val="107000"/>
              </a:lnSpc>
              <a:spcAft>
                <a:spcPts val="800"/>
              </a:spcAft>
            </a:pP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Somalia Ecosystem Mapping /Challenge Mapping / Convener events/ Seed funds </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en-DK" sz="1200" b="0" kern="100" dirty="0">
                <a:effectLst/>
                <a:latin typeface="Calibri" panose="020F0502020204030204" pitchFamily="34" charset="0"/>
                <a:ea typeface="Calibri" panose="020F0502020204030204" pitchFamily="34" charset="0"/>
                <a:cs typeface="Times New Roman" panose="02020603050405020304" pitchFamily="18" charset="0"/>
              </a:rPr>
              <a:t>$31.820 </a:t>
            </a:r>
          </a:p>
          <a:p>
            <a:pPr>
              <a:lnSpc>
                <a:spcPct val="107000"/>
              </a:lnSpc>
              <a:spcAft>
                <a:spcPts val="800"/>
              </a:spcAft>
            </a:pP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South Sudan Ecosystem Mapping / Challenge Mapping / Convener events / Seed Funds</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en-DK" sz="1200" b="0" kern="100" dirty="0">
                <a:effectLst/>
                <a:latin typeface="Calibri" panose="020F0502020204030204" pitchFamily="34" charset="0"/>
                <a:ea typeface="Calibri" panose="020F0502020204030204" pitchFamily="34" charset="0"/>
                <a:cs typeface="Times New Roman" panose="02020603050405020304" pitchFamily="18" charset="0"/>
              </a:rPr>
              <a:t>$42.200 </a:t>
            </a:r>
          </a:p>
          <a:p>
            <a:pPr>
              <a:lnSpc>
                <a:spcPct val="107000"/>
              </a:lnSpc>
              <a:spcAft>
                <a:spcPts val="800"/>
              </a:spcAft>
            </a:pP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DRC EAGL coordinator (2023) </a:t>
            </a:r>
            <a:r>
              <a:rPr lang="en-DK" sz="12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1</a:t>
            </a:r>
            <a:r>
              <a:rPr lang="en-DK" sz="1200" b="0" kern="100" dirty="0">
                <a:effectLst/>
                <a:latin typeface="Calibri" panose="020F0502020204030204" pitchFamily="34" charset="0"/>
                <a:ea typeface="Calibri" panose="020F0502020204030204" pitchFamily="34" charset="0"/>
                <a:cs typeface="Times New Roman" panose="02020603050405020304" pitchFamily="18" charset="0"/>
              </a:rPr>
              <a:t>2.</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0</a:t>
            </a:r>
            <a:r>
              <a:rPr lang="en-DK" sz="1200" b="0" kern="100" dirty="0">
                <a:effectLst/>
                <a:latin typeface="Calibri" panose="020F0502020204030204" pitchFamily="34" charset="0"/>
                <a:ea typeface="Calibri" panose="020F0502020204030204" pitchFamily="34" charset="0"/>
                <a:cs typeface="Times New Roman" panose="02020603050405020304" pitchFamily="18" charset="0"/>
              </a:rPr>
              <a:t>00 </a:t>
            </a:r>
          </a:p>
          <a:p>
            <a:pPr>
              <a:lnSpc>
                <a:spcPct val="107000"/>
              </a:lnSpc>
              <a:spcAft>
                <a:spcPts val="800"/>
              </a:spcAft>
            </a:pPr>
            <a:endParaRPr lang="en-US" sz="12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=between 90.00/100.00 USD (2023/2024)</a:t>
            </a:r>
            <a:endParaRPr lang="en-DK" sz="1200" b="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b="0" i="0" dirty="0">
              <a:solidFill>
                <a:srgbClr val="FFFFFF"/>
              </a:solidFill>
              <a:effectLst/>
              <a:latin typeface="YAEsJfZrXZU 0"/>
            </a:endParaRPr>
          </a:p>
        </p:txBody>
      </p:sp>
      <p:sp>
        <p:nvSpPr>
          <p:cNvPr id="4" name="Slide Number Placeholder 3"/>
          <p:cNvSpPr>
            <a:spLocks noGrp="1"/>
          </p:cNvSpPr>
          <p:nvPr>
            <p:ph type="sldNum" sz="quarter" idx="5"/>
          </p:nvPr>
        </p:nvSpPr>
        <p:spPr/>
        <p:txBody>
          <a:bodyPr/>
          <a:lstStyle/>
          <a:p>
            <a:fld id="{67CBCCD3-633F-4E2D-9B59-37D34B3FBF3A}" type="slidenum">
              <a:rPr lang="en-DK" smtClean="0"/>
              <a:t>7</a:t>
            </a:fld>
            <a:endParaRPr lang="en-DK"/>
          </a:p>
        </p:txBody>
      </p:sp>
    </p:spTree>
    <p:extLst>
      <p:ext uri="{BB962C8B-B14F-4D97-AF65-F5344CB8AC3E}">
        <p14:creationId xmlns:p14="http://schemas.microsoft.com/office/powerpoint/2010/main" val="2754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67CBCCD3-633F-4E2D-9B59-37D34B3FBF3A}" type="slidenum">
              <a:rPr lang="en-DK" smtClean="0"/>
              <a:t>8</a:t>
            </a:fld>
            <a:endParaRPr lang="en-DK"/>
          </a:p>
        </p:txBody>
      </p:sp>
    </p:spTree>
    <p:extLst>
      <p:ext uri="{BB962C8B-B14F-4D97-AF65-F5344CB8AC3E}">
        <p14:creationId xmlns:p14="http://schemas.microsoft.com/office/powerpoint/2010/main" val="1648415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9C00A-7BC4-40F4-9FBE-1C82A739642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67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D600-3EDA-F747-8A3A-E92BF9F5F1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K"/>
          </a:p>
        </p:txBody>
      </p:sp>
      <p:sp>
        <p:nvSpPr>
          <p:cNvPr id="3" name="Subtitle 2">
            <a:extLst>
              <a:ext uri="{FF2B5EF4-FFF2-40B4-BE49-F238E27FC236}">
                <a16:creationId xmlns:a16="http://schemas.microsoft.com/office/drawing/2014/main" id="{95045533-D76B-0420-3704-EE55A6F17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K"/>
          </a:p>
        </p:txBody>
      </p:sp>
      <p:sp>
        <p:nvSpPr>
          <p:cNvPr id="4" name="Date Placeholder 3">
            <a:extLst>
              <a:ext uri="{FF2B5EF4-FFF2-40B4-BE49-F238E27FC236}">
                <a16:creationId xmlns:a16="http://schemas.microsoft.com/office/drawing/2014/main" id="{CD4779B1-81A0-0BE1-3654-BAB0D055A3A1}"/>
              </a:ext>
            </a:extLst>
          </p:cNvPr>
          <p:cNvSpPr>
            <a:spLocks noGrp="1"/>
          </p:cNvSpPr>
          <p:nvPr>
            <p:ph type="dt" sz="half" idx="10"/>
          </p:nvPr>
        </p:nvSpPr>
        <p:spPr/>
        <p:txBody>
          <a:bodyPr/>
          <a:lstStyle/>
          <a:p>
            <a:fld id="{C481A93C-4B4C-4E08-8758-6B8E9827C25A}" type="datetimeFigureOut">
              <a:rPr lang="en-DK" smtClean="0"/>
              <a:t>12/06/2023</a:t>
            </a:fld>
            <a:endParaRPr lang="en-DK"/>
          </a:p>
        </p:txBody>
      </p:sp>
      <p:sp>
        <p:nvSpPr>
          <p:cNvPr id="5" name="Footer Placeholder 4">
            <a:extLst>
              <a:ext uri="{FF2B5EF4-FFF2-40B4-BE49-F238E27FC236}">
                <a16:creationId xmlns:a16="http://schemas.microsoft.com/office/drawing/2014/main" id="{4D344303-C561-E9A4-C53E-1D723BA0B1AA}"/>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B15132F6-5E9A-2790-8B42-9C836D9103A2}"/>
              </a:ext>
            </a:extLst>
          </p:cNvPr>
          <p:cNvSpPr>
            <a:spLocks noGrp="1"/>
          </p:cNvSpPr>
          <p:nvPr>
            <p:ph type="sldNum" sz="quarter" idx="12"/>
          </p:nvPr>
        </p:nvSpPr>
        <p:spPr/>
        <p:txBody>
          <a:bodyPr/>
          <a:lstStyle/>
          <a:p>
            <a:fld id="{CF5EC341-7CDB-4AB4-9CB7-23621ED50E17}" type="slidenum">
              <a:rPr lang="en-DK" smtClean="0"/>
              <a:t>‹#›</a:t>
            </a:fld>
            <a:endParaRPr lang="en-DK"/>
          </a:p>
        </p:txBody>
      </p:sp>
    </p:spTree>
    <p:extLst>
      <p:ext uri="{BB962C8B-B14F-4D97-AF65-F5344CB8AC3E}">
        <p14:creationId xmlns:p14="http://schemas.microsoft.com/office/powerpoint/2010/main" val="292238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CF0F4-0427-A6F7-B2A2-FD3144274E07}"/>
              </a:ext>
            </a:extLst>
          </p:cNvPr>
          <p:cNvSpPr>
            <a:spLocks noGrp="1"/>
          </p:cNvSpPr>
          <p:nvPr>
            <p:ph type="title"/>
          </p:nvPr>
        </p:nvSpPr>
        <p:spPr/>
        <p:txBody>
          <a:bodyPr/>
          <a:lstStyle/>
          <a:p>
            <a:r>
              <a:rPr lang="en-US"/>
              <a:t>Click to edit Master title style</a:t>
            </a:r>
            <a:endParaRPr lang="en-DK"/>
          </a:p>
        </p:txBody>
      </p:sp>
      <p:sp>
        <p:nvSpPr>
          <p:cNvPr id="3" name="Vertical Text Placeholder 2">
            <a:extLst>
              <a:ext uri="{FF2B5EF4-FFF2-40B4-BE49-F238E27FC236}">
                <a16:creationId xmlns:a16="http://schemas.microsoft.com/office/drawing/2014/main" id="{1C9CBCDF-363C-8867-E0D5-A70D3D170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3E376752-6108-2138-8187-1B043B16B1D0}"/>
              </a:ext>
            </a:extLst>
          </p:cNvPr>
          <p:cNvSpPr>
            <a:spLocks noGrp="1"/>
          </p:cNvSpPr>
          <p:nvPr>
            <p:ph type="dt" sz="half" idx="10"/>
          </p:nvPr>
        </p:nvSpPr>
        <p:spPr/>
        <p:txBody>
          <a:bodyPr/>
          <a:lstStyle/>
          <a:p>
            <a:fld id="{C481A93C-4B4C-4E08-8758-6B8E9827C25A}" type="datetimeFigureOut">
              <a:rPr lang="en-DK" smtClean="0"/>
              <a:t>12/06/2023</a:t>
            </a:fld>
            <a:endParaRPr lang="en-DK"/>
          </a:p>
        </p:txBody>
      </p:sp>
      <p:sp>
        <p:nvSpPr>
          <p:cNvPr id="5" name="Footer Placeholder 4">
            <a:extLst>
              <a:ext uri="{FF2B5EF4-FFF2-40B4-BE49-F238E27FC236}">
                <a16:creationId xmlns:a16="http://schemas.microsoft.com/office/drawing/2014/main" id="{EBB569D0-1C3F-5505-F720-4838842AAD36}"/>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779BA3B9-B7E9-2D37-0B18-548AA145F72F}"/>
              </a:ext>
            </a:extLst>
          </p:cNvPr>
          <p:cNvSpPr>
            <a:spLocks noGrp="1"/>
          </p:cNvSpPr>
          <p:nvPr>
            <p:ph type="sldNum" sz="quarter" idx="12"/>
          </p:nvPr>
        </p:nvSpPr>
        <p:spPr/>
        <p:txBody>
          <a:bodyPr/>
          <a:lstStyle/>
          <a:p>
            <a:fld id="{CF5EC341-7CDB-4AB4-9CB7-23621ED50E17}" type="slidenum">
              <a:rPr lang="en-DK" smtClean="0"/>
              <a:t>‹#›</a:t>
            </a:fld>
            <a:endParaRPr lang="en-DK"/>
          </a:p>
        </p:txBody>
      </p:sp>
    </p:spTree>
    <p:extLst>
      <p:ext uri="{BB962C8B-B14F-4D97-AF65-F5344CB8AC3E}">
        <p14:creationId xmlns:p14="http://schemas.microsoft.com/office/powerpoint/2010/main" val="4202022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D5DEE-1F4B-6AD6-5007-3A18C789FB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K"/>
          </a:p>
        </p:txBody>
      </p:sp>
      <p:sp>
        <p:nvSpPr>
          <p:cNvPr id="3" name="Vertical Text Placeholder 2">
            <a:extLst>
              <a:ext uri="{FF2B5EF4-FFF2-40B4-BE49-F238E27FC236}">
                <a16:creationId xmlns:a16="http://schemas.microsoft.com/office/drawing/2014/main" id="{E102FF32-35F8-8D4B-C854-59B099A235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F7B22CF6-3453-9E3E-5A9B-F4C4331EA60C}"/>
              </a:ext>
            </a:extLst>
          </p:cNvPr>
          <p:cNvSpPr>
            <a:spLocks noGrp="1"/>
          </p:cNvSpPr>
          <p:nvPr>
            <p:ph type="dt" sz="half" idx="10"/>
          </p:nvPr>
        </p:nvSpPr>
        <p:spPr/>
        <p:txBody>
          <a:bodyPr/>
          <a:lstStyle/>
          <a:p>
            <a:fld id="{C481A93C-4B4C-4E08-8758-6B8E9827C25A}" type="datetimeFigureOut">
              <a:rPr lang="en-DK" smtClean="0"/>
              <a:t>12/06/2023</a:t>
            </a:fld>
            <a:endParaRPr lang="en-DK"/>
          </a:p>
        </p:txBody>
      </p:sp>
      <p:sp>
        <p:nvSpPr>
          <p:cNvPr id="5" name="Footer Placeholder 4">
            <a:extLst>
              <a:ext uri="{FF2B5EF4-FFF2-40B4-BE49-F238E27FC236}">
                <a16:creationId xmlns:a16="http://schemas.microsoft.com/office/drawing/2014/main" id="{5ED259AF-6FE5-498E-D991-40D1B0D6D1AE}"/>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AF405B49-2643-1437-69D1-2836BA6177A0}"/>
              </a:ext>
            </a:extLst>
          </p:cNvPr>
          <p:cNvSpPr>
            <a:spLocks noGrp="1"/>
          </p:cNvSpPr>
          <p:nvPr>
            <p:ph type="sldNum" sz="quarter" idx="12"/>
          </p:nvPr>
        </p:nvSpPr>
        <p:spPr/>
        <p:txBody>
          <a:bodyPr/>
          <a:lstStyle/>
          <a:p>
            <a:fld id="{CF5EC341-7CDB-4AB4-9CB7-23621ED50E17}" type="slidenum">
              <a:rPr lang="en-DK" smtClean="0"/>
              <a:t>‹#›</a:t>
            </a:fld>
            <a:endParaRPr lang="en-DK"/>
          </a:p>
        </p:txBody>
      </p:sp>
    </p:spTree>
    <p:extLst>
      <p:ext uri="{BB962C8B-B14F-4D97-AF65-F5344CB8AC3E}">
        <p14:creationId xmlns:p14="http://schemas.microsoft.com/office/powerpoint/2010/main" val="71482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359C-8BE1-1DFB-F8A3-16AAFA0D8447}"/>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61BE9C64-73F0-E825-CC06-0211B7E2A8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1D70F950-5605-DA6A-39C0-84F34CF4A52A}"/>
              </a:ext>
            </a:extLst>
          </p:cNvPr>
          <p:cNvSpPr>
            <a:spLocks noGrp="1"/>
          </p:cNvSpPr>
          <p:nvPr>
            <p:ph type="dt" sz="half" idx="10"/>
          </p:nvPr>
        </p:nvSpPr>
        <p:spPr/>
        <p:txBody>
          <a:bodyPr/>
          <a:lstStyle/>
          <a:p>
            <a:fld id="{C481A93C-4B4C-4E08-8758-6B8E9827C25A}" type="datetimeFigureOut">
              <a:rPr lang="en-DK" smtClean="0"/>
              <a:t>12/06/2023</a:t>
            </a:fld>
            <a:endParaRPr lang="en-DK"/>
          </a:p>
        </p:txBody>
      </p:sp>
      <p:sp>
        <p:nvSpPr>
          <p:cNvPr id="5" name="Footer Placeholder 4">
            <a:extLst>
              <a:ext uri="{FF2B5EF4-FFF2-40B4-BE49-F238E27FC236}">
                <a16:creationId xmlns:a16="http://schemas.microsoft.com/office/drawing/2014/main" id="{8CC8FD44-5AC7-4298-F017-3353F29A33FF}"/>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69BA1258-4A64-3BA9-0A0F-52BA66C9136A}"/>
              </a:ext>
            </a:extLst>
          </p:cNvPr>
          <p:cNvSpPr>
            <a:spLocks noGrp="1"/>
          </p:cNvSpPr>
          <p:nvPr>
            <p:ph type="sldNum" sz="quarter" idx="12"/>
          </p:nvPr>
        </p:nvSpPr>
        <p:spPr/>
        <p:txBody>
          <a:bodyPr/>
          <a:lstStyle/>
          <a:p>
            <a:fld id="{CF5EC341-7CDB-4AB4-9CB7-23621ED50E17}" type="slidenum">
              <a:rPr lang="en-DK" smtClean="0"/>
              <a:t>‹#›</a:t>
            </a:fld>
            <a:endParaRPr lang="en-DK"/>
          </a:p>
        </p:txBody>
      </p:sp>
    </p:spTree>
    <p:extLst>
      <p:ext uri="{BB962C8B-B14F-4D97-AF65-F5344CB8AC3E}">
        <p14:creationId xmlns:p14="http://schemas.microsoft.com/office/powerpoint/2010/main" val="116111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8CEF-D086-589B-C13C-8EE9527948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K"/>
          </a:p>
        </p:txBody>
      </p:sp>
      <p:sp>
        <p:nvSpPr>
          <p:cNvPr id="3" name="Text Placeholder 2">
            <a:extLst>
              <a:ext uri="{FF2B5EF4-FFF2-40B4-BE49-F238E27FC236}">
                <a16:creationId xmlns:a16="http://schemas.microsoft.com/office/drawing/2014/main" id="{84AD2B54-B2B4-24B6-821B-DCE91E9CD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C5EEE-4F12-17F2-54E1-53C52BBE53DE}"/>
              </a:ext>
            </a:extLst>
          </p:cNvPr>
          <p:cNvSpPr>
            <a:spLocks noGrp="1"/>
          </p:cNvSpPr>
          <p:nvPr>
            <p:ph type="dt" sz="half" idx="10"/>
          </p:nvPr>
        </p:nvSpPr>
        <p:spPr/>
        <p:txBody>
          <a:bodyPr/>
          <a:lstStyle/>
          <a:p>
            <a:fld id="{C481A93C-4B4C-4E08-8758-6B8E9827C25A}" type="datetimeFigureOut">
              <a:rPr lang="en-DK" smtClean="0"/>
              <a:t>12/06/2023</a:t>
            </a:fld>
            <a:endParaRPr lang="en-DK"/>
          </a:p>
        </p:txBody>
      </p:sp>
      <p:sp>
        <p:nvSpPr>
          <p:cNvPr id="5" name="Footer Placeholder 4">
            <a:extLst>
              <a:ext uri="{FF2B5EF4-FFF2-40B4-BE49-F238E27FC236}">
                <a16:creationId xmlns:a16="http://schemas.microsoft.com/office/drawing/2014/main" id="{356D9CC7-419C-BF56-13E5-C34B01BD6B37}"/>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10E0A153-520F-2E48-46B5-3B2E7244F93B}"/>
              </a:ext>
            </a:extLst>
          </p:cNvPr>
          <p:cNvSpPr>
            <a:spLocks noGrp="1"/>
          </p:cNvSpPr>
          <p:nvPr>
            <p:ph type="sldNum" sz="quarter" idx="12"/>
          </p:nvPr>
        </p:nvSpPr>
        <p:spPr/>
        <p:txBody>
          <a:bodyPr/>
          <a:lstStyle/>
          <a:p>
            <a:fld id="{CF5EC341-7CDB-4AB4-9CB7-23621ED50E17}" type="slidenum">
              <a:rPr lang="en-DK" smtClean="0"/>
              <a:t>‹#›</a:t>
            </a:fld>
            <a:endParaRPr lang="en-DK"/>
          </a:p>
        </p:txBody>
      </p:sp>
    </p:spTree>
    <p:extLst>
      <p:ext uri="{BB962C8B-B14F-4D97-AF65-F5344CB8AC3E}">
        <p14:creationId xmlns:p14="http://schemas.microsoft.com/office/powerpoint/2010/main" val="120185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E2C2-C7A8-1C3E-EAB8-3EC12AAF04D5}"/>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9920DB09-8856-D784-A6D0-48167B4B04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Content Placeholder 3">
            <a:extLst>
              <a:ext uri="{FF2B5EF4-FFF2-40B4-BE49-F238E27FC236}">
                <a16:creationId xmlns:a16="http://schemas.microsoft.com/office/drawing/2014/main" id="{3D65E490-69F6-1017-19BD-4917C1A7D0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Date Placeholder 4">
            <a:extLst>
              <a:ext uri="{FF2B5EF4-FFF2-40B4-BE49-F238E27FC236}">
                <a16:creationId xmlns:a16="http://schemas.microsoft.com/office/drawing/2014/main" id="{50F57162-7A4B-ADFA-84EC-FC4D35891332}"/>
              </a:ext>
            </a:extLst>
          </p:cNvPr>
          <p:cNvSpPr>
            <a:spLocks noGrp="1"/>
          </p:cNvSpPr>
          <p:nvPr>
            <p:ph type="dt" sz="half" idx="10"/>
          </p:nvPr>
        </p:nvSpPr>
        <p:spPr/>
        <p:txBody>
          <a:bodyPr/>
          <a:lstStyle/>
          <a:p>
            <a:fld id="{C481A93C-4B4C-4E08-8758-6B8E9827C25A}" type="datetimeFigureOut">
              <a:rPr lang="en-DK" smtClean="0"/>
              <a:t>12/06/2023</a:t>
            </a:fld>
            <a:endParaRPr lang="en-DK"/>
          </a:p>
        </p:txBody>
      </p:sp>
      <p:sp>
        <p:nvSpPr>
          <p:cNvPr id="6" name="Footer Placeholder 5">
            <a:extLst>
              <a:ext uri="{FF2B5EF4-FFF2-40B4-BE49-F238E27FC236}">
                <a16:creationId xmlns:a16="http://schemas.microsoft.com/office/drawing/2014/main" id="{C6E5B309-0880-2D9B-E2AF-77F62D23CD9C}"/>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ED919D62-CA83-68BE-7F7B-5A88105AA1AC}"/>
              </a:ext>
            </a:extLst>
          </p:cNvPr>
          <p:cNvSpPr>
            <a:spLocks noGrp="1"/>
          </p:cNvSpPr>
          <p:nvPr>
            <p:ph type="sldNum" sz="quarter" idx="12"/>
          </p:nvPr>
        </p:nvSpPr>
        <p:spPr/>
        <p:txBody>
          <a:bodyPr/>
          <a:lstStyle/>
          <a:p>
            <a:fld id="{CF5EC341-7CDB-4AB4-9CB7-23621ED50E17}" type="slidenum">
              <a:rPr lang="en-DK" smtClean="0"/>
              <a:t>‹#›</a:t>
            </a:fld>
            <a:endParaRPr lang="en-DK"/>
          </a:p>
        </p:txBody>
      </p:sp>
    </p:spTree>
    <p:extLst>
      <p:ext uri="{BB962C8B-B14F-4D97-AF65-F5344CB8AC3E}">
        <p14:creationId xmlns:p14="http://schemas.microsoft.com/office/powerpoint/2010/main" val="41324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B367-C7B7-0714-A40B-BF4368A3A2BB}"/>
              </a:ext>
            </a:extLst>
          </p:cNvPr>
          <p:cNvSpPr>
            <a:spLocks noGrp="1"/>
          </p:cNvSpPr>
          <p:nvPr>
            <p:ph type="title"/>
          </p:nvPr>
        </p:nvSpPr>
        <p:spPr>
          <a:xfrm>
            <a:off x="839788" y="365125"/>
            <a:ext cx="10515600" cy="1325563"/>
          </a:xfrm>
        </p:spPr>
        <p:txBody>
          <a:bodyPr/>
          <a:lstStyle/>
          <a:p>
            <a:r>
              <a:rPr lang="en-US"/>
              <a:t>Click to edit Master title style</a:t>
            </a:r>
            <a:endParaRPr lang="en-DK"/>
          </a:p>
        </p:txBody>
      </p:sp>
      <p:sp>
        <p:nvSpPr>
          <p:cNvPr id="3" name="Text Placeholder 2">
            <a:extLst>
              <a:ext uri="{FF2B5EF4-FFF2-40B4-BE49-F238E27FC236}">
                <a16:creationId xmlns:a16="http://schemas.microsoft.com/office/drawing/2014/main" id="{DCB57B32-7632-BB26-883E-BC7F6C08C4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2A59BE-C612-6C48-3A81-5216EC5427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Text Placeholder 4">
            <a:extLst>
              <a:ext uri="{FF2B5EF4-FFF2-40B4-BE49-F238E27FC236}">
                <a16:creationId xmlns:a16="http://schemas.microsoft.com/office/drawing/2014/main" id="{8CFC1BC5-7A9C-1018-C62C-4D9A3A7339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0EAFA3-BB70-1C72-14A1-7D3084F189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7" name="Date Placeholder 6">
            <a:extLst>
              <a:ext uri="{FF2B5EF4-FFF2-40B4-BE49-F238E27FC236}">
                <a16:creationId xmlns:a16="http://schemas.microsoft.com/office/drawing/2014/main" id="{BF4EBF83-3879-4CE3-33CE-735B42B52B3A}"/>
              </a:ext>
            </a:extLst>
          </p:cNvPr>
          <p:cNvSpPr>
            <a:spLocks noGrp="1"/>
          </p:cNvSpPr>
          <p:nvPr>
            <p:ph type="dt" sz="half" idx="10"/>
          </p:nvPr>
        </p:nvSpPr>
        <p:spPr/>
        <p:txBody>
          <a:bodyPr/>
          <a:lstStyle/>
          <a:p>
            <a:fld id="{C481A93C-4B4C-4E08-8758-6B8E9827C25A}" type="datetimeFigureOut">
              <a:rPr lang="en-DK" smtClean="0"/>
              <a:t>12/06/2023</a:t>
            </a:fld>
            <a:endParaRPr lang="en-DK"/>
          </a:p>
        </p:txBody>
      </p:sp>
      <p:sp>
        <p:nvSpPr>
          <p:cNvPr id="8" name="Footer Placeholder 7">
            <a:extLst>
              <a:ext uri="{FF2B5EF4-FFF2-40B4-BE49-F238E27FC236}">
                <a16:creationId xmlns:a16="http://schemas.microsoft.com/office/drawing/2014/main" id="{90CC249B-CA43-2B52-DC87-6E38F71232E1}"/>
              </a:ext>
            </a:extLst>
          </p:cNvPr>
          <p:cNvSpPr>
            <a:spLocks noGrp="1"/>
          </p:cNvSpPr>
          <p:nvPr>
            <p:ph type="ftr" sz="quarter" idx="11"/>
          </p:nvPr>
        </p:nvSpPr>
        <p:spPr/>
        <p:txBody>
          <a:bodyPr/>
          <a:lstStyle/>
          <a:p>
            <a:endParaRPr lang="en-DK"/>
          </a:p>
        </p:txBody>
      </p:sp>
      <p:sp>
        <p:nvSpPr>
          <p:cNvPr id="9" name="Slide Number Placeholder 8">
            <a:extLst>
              <a:ext uri="{FF2B5EF4-FFF2-40B4-BE49-F238E27FC236}">
                <a16:creationId xmlns:a16="http://schemas.microsoft.com/office/drawing/2014/main" id="{8DB74D6C-0FD5-7EA2-8230-F6737C304673}"/>
              </a:ext>
            </a:extLst>
          </p:cNvPr>
          <p:cNvSpPr>
            <a:spLocks noGrp="1"/>
          </p:cNvSpPr>
          <p:nvPr>
            <p:ph type="sldNum" sz="quarter" idx="12"/>
          </p:nvPr>
        </p:nvSpPr>
        <p:spPr/>
        <p:txBody>
          <a:bodyPr/>
          <a:lstStyle/>
          <a:p>
            <a:fld id="{CF5EC341-7CDB-4AB4-9CB7-23621ED50E17}" type="slidenum">
              <a:rPr lang="en-DK" smtClean="0"/>
              <a:t>‹#›</a:t>
            </a:fld>
            <a:endParaRPr lang="en-DK"/>
          </a:p>
        </p:txBody>
      </p:sp>
    </p:spTree>
    <p:extLst>
      <p:ext uri="{BB962C8B-B14F-4D97-AF65-F5344CB8AC3E}">
        <p14:creationId xmlns:p14="http://schemas.microsoft.com/office/powerpoint/2010/main" val="29199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97B77-48DC-48E5-82BA-A13B9EA1F5C8}"/>
              </a:ext>
            </a:extLst>
          </p:cNvPr>
          <p:cNvSpPr>
            <a:spLocks noGrp="1"/>
          </p:cNvSpPr>
          <p:nvPr>
            <p:ph type="title"/>
          </p:nvPr>
        </p:nvSpPr>
        <p:spPr/>
        <p:txBody>
          <a:bodyPr/>
          <a:lstStyle/>
          <a:p>
            <a:r>
              <a:rPr lang="en-US"/>
              <a:t>Click to edit Master title style</a:t>
            </a:r>
            <a:endParaRPr lang="en-DK"/>
          </a:p>
        </p:txBody>
      </p:sp>
      <p:sp>
        <p:nvSpPr>
          <p:cNvPr id="3" name="Date Placeholder 2">
            <a:extLst>
              <a:ext uri="{FF2B5EF4-FFF2-40B4-BE49-F238E27FC236}">
                <a16:creationId xmlns:a16="http://schemas.microsoft.com/office/drawing/2014/main" id="{C395FA2E-CFED-419F-FA7A-38DFBF0E4598}"/>
              </a:ext>
            </a:extLst>
          </p:cNvPr>
          <p:cNvSpPr>
            <a:spLocks noGrp="1"/>
          </p:cNvSpPr>
          <p:nvPr>
            <p:ph type="dt" sz="half" idx="10"/>
          </p:nvPr>
        </p:nvSpPr>
        <p:spPr/>
        <p:txBody>
          <a:bodyPr/>
          <a:lstStyle/>
          <a:p>
            <a:fld id="{C481A93C-4B4C-4E08-8758-6B8E9827C25A}" type="datetimeFigureOut">
              <a:rPr lang="en-DK" smtClean="0"/>
              <a:t>12/06/2023</a:t>
            </a:fld>
            <a:endParaRPr lang="en-DK"/>
          </a:p>
        </p:txBody>
      </p:sp>
      <p:sp>
        <p:nvSpPr>
          <p:cNvPr id="4" name="Footer Placeholder 3">
            <a:extLst>
              <a:ext uri="{FF2B5EF4-FFF2-40B4-BE49-F238E27FC236}">
                <a16:creationId xmlns:a16="http://schemas.microsoft.com/office/drawing/2014/main" id="{AC5948BC-3FD8-8528-7E74-F6C5028F9B62}"/>
              </a:ext>
            </a:extLst>
          </p:cNvPr>
          <p:cNvSpPr>
            <a:spLocks noGrp="1"/>
          </p:cNvSpPr>
          <p:nvPr>
            <p:ph type="ftr" sz="quarter" idx="11"/>
          </p:nvPr>
        </p:nvSpPr>
        <p:spPr/>
        <p:txBody>
          <a:bodyPr/>
          <a:lstStyle/>
          <a:p>
            <a:endParaRPr lang="en-DK"/>
          </a:p>
        </p:txBody>
      </p:sp>
      <p:sp>
        <p:nvSpPr>
          <p:cNvPr id="5" name="Slide Number Placeholder 4">
            <a:extLst>
              <a:ext uri="{FF2B5EF4-FFF2-40B4-BE49-F238E27FC236}">
                <a16:creationId xmlns:a16="http://schemas.microsoft.com/office/drawing/2014/main" id="{B487B36A-F910-45A2-B93D-55BD781D1111}"/>
              </a:ext>
            </a:extLst>
          </p:cNvPr>
          <p:cNvSpPr>
            <a:spLocks noGrp="1"/>
          </p:cNvSpPr>
          <p:nvPr>
            <p:ph type="sldNum" sz="quarter" idx="12"/>
          </p:nvPr>
        </p:nvSpPr>
        <p:spPr/>
        <p:txBody>
          <a:bodyPr/>
          <a:lstStyle/>
          <a:p>
            <a:fld id="{CF5EC341-7CDB-4AB4-9CB7-23621ED50E17}" type="slidenum">
              <a:rPr lang="en-DK" smtClean="0"/>
              <a:t>‹#›</a:t>
            </a:fld>
            <a:endParaRPr lang="en-DK"/>
          </a:p>
        </p:txBody>
      </p:sp>
    </p:spTree>
    <p:extLst>
      <p:ext uri="{BB962C8B-B14F-4D97-AF65-F5344CB8AC3E}">
        <p14:creationId xmlns:p14="http://schemas.microsoft.com/office/powerpoint/2010/main" val="899851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8C78D-BCD3-81D3-E27B-B8F3F51609E2}"/>
              </a:ext>
            </a:extLst>
          </p:cNvPr>
          <p:cNvSpPr>
            <a:spLocks noGrp="1"/>
          </p:cNvSpPr>
          <p:nvPr>
            <p:ph type="dt" sz="half" idx="10"/>
          </p:nvPr>
        </p:nvSpPr>
        <p:spPr/>
        <p:txBody>
          <a:bodyPr/>
          <a:lstStyle/>
          <a:p>
            <a:fld id="{C481A93C-4B4C-4E08-8758-6B8E9827C25A}" type="datetimeFigureOut">
              <a:rPr lang="en-DK" smtClean="0"/>
              <a:t>12/06/2023</a:t>
            </a:fld>
            <a:endParaRPr lang="en-DK"/>
          </a:p>
        </p:txBody>
      </p:sp>
      <p:sp>
        <p:nvSpPr>
          <p:cNvPr id="3" name="Footer Placeholder 2">
            <a:extLst>
              <a:ext uri="{FF2B5EF4-FFF2-40B4-BE49-F238E27FC236}">
                <a16:creationId xmlns:a16="http://schemas.microsoft.com/office/drawing/2014/main" id="{C16477B5-3B4B-BA27-66C4-9CB44F6FCBD2}"/>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538FF8AC-1F11-EF75-4519-2FE8D5ED1078}"/>
              </a:ext>
            </a:extLst>
          </p:cNvPr>
          <p:cNvSpPr>
            <a:spLocks noGrp="1"/>
          </p:cNvSpPr>
          <p:nvPr>
            <p:ph type="sldNum" sz="quarter" idx="12"/>
          </p:nvPr>
        </p:nvSpPr>
        <p:spPr/>
        <p:txBody>
          <a:bodyPr/>
          <a:lstStyle/>
          <a:p>
            <a:fld id="{CF5EC341-7CDB-4AB4-9CB7-23621ED50E17}" type="slidenum">
              <a:rPr lang="en-DK" smtClean="0"/>
              <a:t>‹#›</a:t>
            </a:fld>
            <a:endParaRPr lang="en-DK"/>
          </a:p>
        </p:txBody>
      </p:sp>
    </p:spTree>
    <p:extLst>
      <p:ext uri="{BB962C8B-B14F-4D97-AF65-F5344CB8AC3E}">
        <p14:creationId xmlns:p14="http://schemas.microsoft.com/office/powerpoint/2010/main" val="91848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9965-8F61-CC63-04A0-C83512A46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K"/>
          </a:p>
        </p:txBody>
      </p:sp>
      <p:sp>
        <p:nvSpPr>
          <p:cNvPr id="3" name="Content Placeholder 2">
            <a:extLst>
              <a:ext uri="{FF2B5EF4-FFF2-40B4-BE49-F238E27FC236}">
                <a16:creationId xmlns:a16="http://schemas.microsoft.com/office/drawing/2014/main" id="{C78AE0A9-C0ED-59B4-76B4-D210930546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Text Placeholder 3">
            <a:extLst>
              <a:ext uri="{FF2B5EF4-FFF2-40B4-BE49-F238E27FC236}">
                <a16:creationId xmlns:a16="http://schemas.microsoft.com/office/drawing/2014/main" id="{EDDA313B-69DF-3D8E-5740-380C65C1C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F5C1E-5C89-53DC-9A9B-FDB1B5FD1721}"/>
              </a:ext>
            </a:extLst>
          </p:cNvPr>
          <p:cNvSpPr>
            <a:spLocks noGrp="1"/>
          </p:cNvSpPr>
          <p:nvPr>
            <p:ph type="dt" sz="half" idx="10"/>
          </p:nvPr>
        </p:nvSpPr>
        <p:spPr/>
        <p:txBody>
          <a:bodyPr/>
          <a:lstStyle/>
          <a:p>
            <a:fld id="{C481A93C-4B4C-4E08-8758-6B8E9827C25A}" type="datetimeFigureOut">
              <a:rPr lang="en-DK" smtClean="0"/>
              <a:t>12/06/2023</a:t>
            </a:fld>
            <a:endParaRPr lang="en-DK"/>
          </a:p>
        </p:txBody>
      </p:sp>
      <p:sp>
        <p:nvSpPr>
          <p:cNvPr id="6" name="Footer Placeholder 5">
            <a:extLst>
              <a:ext uri="{FF2B5EF4-FFF2-40B4-BE49-F238E27FC236}">
                <a16:creationId xmlns:a16="http://schemas.microsoft.com/office/drawing/2014/main" id="{D155ED35-DC50-7F5A-518C-893B09D4E519}"/>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12A8A9CA-A29E-11E8-75B3-8332AE3530CB}"/>
              </a:ext>
            </a:extLst>
          </p:cNvPr>
          <p:cNvSpPr>
            <a:spLocks noGrp="1"/>
          </p:cNvSpPr>
          <p:nvPr>
            <p:ph type="sldNum" sz="quarter" idx="12"/>
          </p:nvPr>
        </p:nvSpPr>
        <p:spPr/>
        <p:txBody>
          <a:bodyPr/>
          <a:lstStyle/>
          <a:p>
            <a:fld id="{CF5EC341-7CDB-4AB4-9CB7-23621ED50E17}" type="slidenum">
              <a:rPr lang="en-DK" smtClean="0"/>
              <a:t>‹#›</a:t>
            </a:fld>
            <a:endParaRPr lang="en-DK"/>
          </a:p>
        </p:txBody>
      </p:sp>
    </p:spTree>
    <p:extLst>
      <p:ext uri="{BB962C8B-B14F-4D97-AF65-F5344CB8AC3E}">
        <p14:creationId xmlns:p14="http://schemas.microsoft.com/office/powerpoint/2010/main" val="43609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69D6-A4D9-8A83-A341-8705068DEA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K"/>
          </a:p>
        </p:txBody>
      </p:sp>
      <p:sp>
        <p:nvSpPr>
          <p:cNvPr id="3" name="Picture Placeholder 2">
            <a:extLst>
              <a:ext uri="{FF2B5EF4-FFF2-40B4-BE49-F238E27FC236}">
                <a16:creationId xmlns:a16="http://schemas.microsoft.com/office/drawing/2014/main" id="{797D1BD3-A6BD-6278-B90A-59D933B17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Text Placeholder 3">
            <a:extLst>
              <a:ext uri="{FF2B5EF4-FFF2-40B4-BE49-F238E27FC236}">
                <a16:creationId xmlns:a16="http://schemas.microsoft.com/office/drawing/2014/main" id="{44DEAF35-0F80-8F8E-7262-9D40527B5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2E993-37F0-771C-1576-D101F5ED860E}"/>
              </a:ext>
            </a:extLst>
          </p:cNvPr>
          <p:cNvSpPr>
            <a:spLocks noGrp="1"/>
          </p:cNvSpPr>
          <p:nvPr>
            <p:ph type="dt" sz="half" idx="10"/>
          </p:nvPr>
        </p:nvSpPr>
        <p:spPr/>
        <p:txBody>
          <a:bodyPr/>
          <a:lstStyle/>
          <a:p>
            <a:fld id="{C481A93C-4B4C-4E08-8758-6B8E9827C25A}" type="datetimeFigureOut">
              <a:rPr lang="en-DK" smtClean="0"/>
              <a:t>12/06/2023</a:t>
            </a:fld>
            <a:endParaRPr lang="en-DK"/>
          </a:p>
        </p:txBody>
      </p:sp>
      <p:sp>
        <p:nvSpPr>
          <p:cNvPr id="6" name="Footer Placeholder 5">
            <a:extLst>
              <a:ext uri="{FF2B5EF4-FFF2-40B4-BE49-F238E27FC236}">
                <a16:creationId xmlns:a16="http://schemas.microsoft.com/office/drawing/2014/main" id="{5DA4930E-2034-3117-2400-A7168AC876C7}"/>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00DF2928-AB0A-56C9-9CA3-C3270BB89C0D}"/>
              </a:ext>
            </a:extLst>
          </p:cNvPr>
          <p:cNvSpPr>
            <a:spLocks noGrp="1"/>
          </p:cNvSpPr>
          <p:nvPr>
            <p:ph type="sldNum" sz="quarter" idx="12"/>
          </p:nvPr>
        </p:nvSpPr>
        <p:spPr/>
        <p:txBody>
          <a:bodyPr/>
          <a:lstStyle/>
          <a:p>
            <a:fld id="{CF5EC341-7CDB-4AB4-9CB7-23621ED50E17}" type="slidenum">
              <a:rPr lang="en-DK" smtClean="0"/>
              <a:t>‹#›</a:t>
            </a:fld>
            <a:endParaRPr lang="en-DK"/>
          </a:p>
        </p:txBody>
      </p:sp>
    </p:spTree>
    <p:extLst>
      <p:ext uri="{BB962C8B-B14F-4D97-AF65-F5344CB8AC3E}">
        <p14:creationId xmlns:p14="http://schemas.microsoft.com/office/powerpoint/2010/main" val="13316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590A6-930E-0EA0-4642-6167EAF86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DK"/>
          </a:p>
        </p:txBody>
      </p:sp>
      <p:sp>
        <p:nvSpPr>
          <p:cNvPr id="3" name="Text Placeholder 2">
            <a:extLst>
              <a:ext uri="{FF2B5EF4-FFF2-40B4-BE49-F238E27FC236}">
                <a16:creationId xmlns:a16="http://schemas.microsoft.com/office/drawing/2014/main" id="{7F5C9369-D757-F860-4099-906387682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5FB40905-30B0-6938-4B34-77F5C11207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1A93C-4B4C-4E08-8758-6B8E9827C25A}" type="datetimeFigureOut">
              <a:rPr lang="en-DK" smtClean="0"/>
              <a:t>12/06/2023</a:t>
            </a:fld>
            <a:endParaRPr lang="en-DK"/>
          </a:p>
        </p:txBody>
      </p:sp>
      <p:sp>
        <p:nvSpPr>
          <p:cNvPr id="5" name="Footer Placeholder 4">
            <a:extLst>
              <a:ext uri="{FF2B5EF4-FFF2-40B4-BE49-F238E27FC236}">
                <a16:creationId xmlns:a16="http://schemas.microsoft.com/office/drawing/2014/main" id="{990EA7EB-184D-5590-7E73-8AECA9AE0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K"/>
          </a:p>
        </p:txBody>
      </p:sp>
      <p:sp>
        <p:nvSpPr>
          <p:cNvPr id="6" name="Slide Number Placeholder 5">
            <a:extLst>
              <a:ext uri="{FF2B5EF4-FFF2-40B4-BE49-F238E27FC236}">
                <a16:creationId xmlns:a16="http://schemas.microsoft.com/office/drawing/2014/main" id="{6E625B38-343B-F871-9C38-2DD136F508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EC341-7CDB-4AB4-9CB7-23621ED50E17}" type="slidenum">
              <a:rPr lang="en-DK" smtClean="0"/>
              <a:t>‹#›</a:t>
            </a:fld>
            <a:endParaRPr lang="en-DK"/>
          </a:p>
        </p:txBody>
      </p:sp>
    </p:spTree>
    <p:extLst>
      <p:ext uri="{BB962C8B-B14F-4D97-AF65-F5344CB8AC3E}">
        <p14:creationId xmlns:p14="http://schemas.microsoft.com/office/powerpoint/2010/main" val="3979323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eg"/><Relationship Id="rId5" Type="http://schemas.microsoft.com/office/2007/relationships/hdphoto" Target="../media/hdphoto1.wdp"/><Relationship Id="rId10" Type="http://schemas.openxmlformats.org/officeDocument/2006/relationships/image" Target="../media/image25.jpeg"/><Relationship Id="rId4" Type="http://schemas.openxmlformats.org/officeDocument/2006/relationships/image" Target="../media/image20.pn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drc.ngo/about-us/who-we-are/drc-strategy-2025/"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9.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drc.ngo/media/nqmmy3c4/framework-on-climate-change-and-environment.pdf" TargetMode="External"/><Relationship Id="rId3" Type="http://schemas.openxmlformats.org/officeDocument/2006/relationships/diagramLayout" Target="../diagrams/layout3.xml"/><Relationship Id="rId7" Type="http://schemas.openxmlformats.org/officeDocument/2006/relationships/hyperlink" Target="https://youtu.be/qtMky-tfCcM"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s://drc.ngo/media/z4yfc5rd/drc_climate_and_environmental_performance_report_2021-1.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fif"/><Relationship Id="rId3" Type="http://schemas.openxmlformats.org/officeDocument/2006/relationships/image" Target="../media/image3.jfif"/><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jpe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902CB9-C7DC-4673-B7D5-F22DCF0E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E18219-195B-BF51-965C-88743D630AA9}"/>
              </a:ext>
            </a:extLst>
          </p:cNvPr>
          <p:cNvSpPr>
            <a:spLocks noGrp="1"/>
          </p:cNvSpPr>
          <p:nvPr>
            <p:ph type="title"/>
          </p:nvPr>
        </p:nvSpPr>
        <p:spPr>
          <a:xfrm>
            <a:off x="651641" y="462103"/>
            <a:ext cx="6411311" cy="702126"/>
          </a:xfrm>
        </p:spPr>
        <p:txBody>
          <a:bodyPr vert="horz" lIns="91440" tIns="45720" rIns="91440" bIns="45720" rtlCol="0" anchor="b">
            <a:normAutofit/>
          </a:bodyPr>
          <a:lstStyle/>
          <a:p>
            <a:r>
              <a:rPr lang="en-US" sz="4000" b="1" dirty="0">
                <a:solidFill>
                  <a:srgbClr val="C00000"/>
                </a:solidFill>
                <a:latin typeface="Source Sans Pro" panose="020B0503030403020204" pitchFamily="34" charset="0"/>
                <a:ea typeface="Source Sans Pro" panose="020B0503030403020204" pitchFamily="34" charset="0"/>
              </a:rPr>
              <a:t>Run-down of DRC</a:t>
            </a:r>
            <a:endParaRPr lang="en-DK" sz="4000" b="1" dirty="0">
              <a:solidFill>
                <a:srgbClr val="C00000"/>
              </a:solidFill>
              <a:latin typeface="Source Sans Pro" panose="020B0503030403020204" pitchFamily="34" charset="0"/>
              <a:ea typeface="Source Sans Pro" panose="020B0503030403020204" pitchFamily="34" charset="0"/>
            </a:endParaRPr>
          </a:p>
        </p:txBody>
      </p:sp>
      <p:pic>
        <p:nvPicPr>
          <p:cNvPr id="5" name="Picture 4" descr="Diagram&#10;&#10;Description automatically generated">
            <a:extLst>
              <a:ext uri="{FF2B5EF4-FFF2-40B4-BE49-F238E27FC236}">
                <a16:creationId xmlns:a16="http://schemas.microsoft.com/office/drawing/2014/main" id="{4543FF0A-980F-0099-B7BD-7CB96F56D83E}"/>
              </a:ext>
            </a:extLst>
          </p:cNvPr>
          <p:cNvPicPr>
            <a:picLocks noChangeAspect="1"/>
          </p:cNvPicPr>
          <p:nvPr/>
        </p:nvPicPr>
        <p:blipFill rotWithShape="1">
          <a:blip r:embed="rId3">
            <a:extLst>
              <a:ext uri="{28A0092B-C50C-407E-A947-70E740481C1C}">
                <a14:useLocalDpi xmlns:a14="http://schemas.microsoft.com/office/drawing/2010/main" val="0"/>
              </a:ext>
            </a:extLst>
          </a:blip>
          <a:srcRect t="64845" r="51209"/>
          <a:stretch/>
        </p:blipFill>
        <p:spPr>
          <a:xfrm>
            <a:off x="430336" y="1253860"/>
            <a:ext cx="2840038" cy="1780292"/>
          </a:xfrm>
          <a:prstGeom prst="rect">
            <a:avLst/>
          </a:prstGeom>
        </p:spPr>
      </p:pic>
      <p:pic>
        <p:nvPicPr>
          <p:cNvPr id="7" name="Picture 6" descr="Diagram&#10;&#10;Description automatically generated">
            <a:extLst>
              <a:ext uri="{FF2B5EF4-FFF2-40B4-BE49-F238E27FC236}">
                <a16:creationId xmlns:a16="http://schemas.microsoft.com/office/drawing/2014/main" id="{B08FD597-2BAC-6973-538D-FDB099BB0C2C}"/>
              </a:ext>
            </a:extLst>
          </p:cNvPr>
          <p:cNvPicPr>
            <a:picLocks noChangeAspect="1"/>
          </p:cNvPicPr>
          <p:nvPr/>
        </p:nvPicPr>
        <p:blipFill rotWithShape="1">
          <a:blip r:embed="rId3">
            <a:extLst>
              <a:ext uri="{28A0092B-C50C-407E-A947-70E740481C1C}">
                <a14:useLocalDpi xmlns:a14="http://schemas.microsoft.com/office/drawing/2010/main" val="0"/>
              </a:ext>
            </a:extLst>
          </a:blip>
          <a:srcRect l="48792" t="66310" r="479"/>
          <a:stretch/>
        </p:blipFill>
        <p:spPr>
          <a:xfrm>
            <a:off x="3121176" y="1544945"/>
            <a:ext cx="2840039" cy="1640925"/>
          </a:xfrm>
          <a:prstGeom prst="rect">
            <a:avLst/>
          </a:prstGeom>
        </p:spPr>
      </p:pic>
      <p:pic>
        <p:nvPicPr>
          <p:cNvPr id="8" name="Picture 7" descr="Diagram&#10;&#10;Description automatically generated">
            <a:extLst>
              <a:ext uri="{FF2B5EF4-FFF2-40B4-BE49-F238E27FC236}">
                <a16:creationId xmlns:a16="http://schemas.microsoft.com/office/drawing/2014/main" id="{58501DEA-9EB6-4C5B-8D14-8773C913FBDD}"/>
              </a:ext>
            </a:extLst>
          </p:cNvPr>
          <p:cNvPicPr>
            <a:picLocks noChangeAspect="1"/>
          </p:cNvPicPr>
          <p:nvPr/>
        </p:nvPicPr>
        <p:blipFill rotWithShape="1">
          <a:blip r:embed="rId3">
            <a:extLst>
              <a:ext uri="{28A0092B-C50C-407E-A947-70E740481C1C}">
                <a14:useLocalDpi xmlns:a14="http://schemas.microsoft.com/office/drawing/2010/main" val="0"/>
              </a:ext>
            </a:extLst>
          </a:blip>
          <a:srcRect t="18293" r="57002" b="35009"/>
          <a:stretch/>
        </p:blipFill>
        <p:spPr>
          <a:xfrm>
            <a:off x="272463" y="3337589"/>
            <a:ext cx="2691480" cy="2543085"/>
          </a:xfrm>
          <a:prstGeom prst="rect">
            <a:avLst/>
          </a:prstGeom>
        </p:spPr>
      </p:pic>
      <p:pic>
        <p:nvPicPr>
          <p:cNvPr id="9" name="Picture 8" descr="Diagram&#10;&#10;Description automatically generated">
            <a:extLst>
              <a:ext uri="{FF2B5EF4-FFF2-40B4-BE49-F238E27FC236}">
                <a16:creationId xmlns:a16="http://schemas.microsoft.com/office/drawing/2014/main" id="{B7AA170E-300D-058F-9A09-C5D17A650AFB}"/>
              </a:ext>
            </a:extLst>
          </p:cNvPr>
          <p:cNvPicPr>
            <a:picLocks noChangeAspect="1"/>
          </p:cNvPicPr>
          <p:nvPr/>
        </p:nvPicPr>
        <p:blipFill rotWithShape="1">
          <a:blip r:embed="rId3">
            <a:extLst>
              <a:ext uri="{28A0092B-C50C-407E-A947-70E740481C1C}">
                <a14:useLocalDpi xmlns:a14="http://schemas.microsoft.com/office/drawing/2010/main" val="0"/>
              </a:ext>
            </a:extLst>
          </a:blip>
          <a:srcRect l="48791" t="16290" r="181" b="33369"/>
          <a:stretch/>
        </p:blipFill>
        <p:spPr>
          <a:xfrm>
            <a:off x="3121176" y="3337589"/>
            <a:ext cx="2840039" cy="2437569"/>
          </a:xfrm>
          <a:prstGeom prst="rect">
            <a:avLst/>
          </a:prstGeom>
        </p:spPr>
      </p:pic>
      <p:sp>
        <p:nvSpPr>
          <p:cNvPr id="3" name="Content Placeholder 2">
            <a:extLst>
              <a:ext uri="{FF2B5EF4-FFF2-40B4-BE49-F238E27FC236}">
                <a16:creationId xmlns:a16="http://schemas.microsoft.com/office/drawing/2014/main" id="{00C972B5-3D61-0E14-C3A8-1E7F80652EC1}"/>
              </a:ext>
            </a:extLst>
          </p:cNvPr>
          <p:cNvSpPr>
            <a:spLocks noGrp="1"/>
          </p:cNvSpPr>
          <p:nvPr>
            <p:ph idx="1"/>
          </p:nvPr>
        </p:nvSpPr>
        <p:spPr>
          <a:xfrm>
            <a:off x="6416842" y="1120053"/>
            <a:ext cx="5344822" cy="5706440"/>
          </a:xfrm>
        </p:spPr>
        <p:txBody>
          <a:bodyPr anchor="ctr">
            <a:noAutofit/>
          </a:bodyPr>
          <a:lstStyle/>
          <a:p>
            <a:pPr>
              <a:lnSpc>
                <a:spcPct val="100000"/>
              </a:lnSpc>
              <a:spcBef>
                <a:spcPts val="1200"/>
              </a:spcBef>
            </a:pPr>
            <a:r>
              <a:rPr lang="en-US" sz="1600" dirty="0">
                <a:latin typeface="Source Sans Pro" panose="020B0503030403020204" pitchFamily="34" charset="0"/>
                <a:ea typeface="Source Sans Pro" panose="020B0503030403020204" pitchFamily="34" charset="0"/>
              </a:rPr>
              <a:t>The mission: </a:t>
            </a:r>
            <a:r>
              <a:rPr lang="en-US" sz="1600" b="1" dirty="0">
                <a:latin typeface="Source Sans Pro" panose="020B0503030403020204" pitchFamily="34" charset="0"/>
                <a:ea typeface="Source Sans Pro" panose="020B0503030403020204" pitchFamily="34" charset="0"/>
              </a:rPr>
              <a:t>We assist refugees and displaced</a:t>
            </a:r>
            <a:r>
              <a:rPr lang="en-US" sz="1600" dirty="0">
                <a:latin typeface="Source Sans Pro" panose="020B0503030403020204" pitchFamily="34" charset="0"/>
                <a:ea typeface="Source Sans Pro" panose="020B0503030403020204" pitchFamily="34" charset="0"/>
              </a:rPr>
              <a:t>, protect their rights and empower them towards a better future</a:t>
            </a:r>
          </a:p>
          <a:p>
            <a:pPr>
              <a:lnSpc>
                <a:spcPct val="100000"/>
              </a:lnSpc>
              <a:spcBef>
                <a:spcPts val="1200"/>
              </a:spcBef>
            </a:pPr>
            <a:r>
              <a:rPr lang="en-US" sz="1600" b="1" dirty="0">
                <a:latin typeface="Source Sans Pro" panose="020B0503030403020204" pitchFamily="34" charset="0"/>
                <a:ea typeface="Source Sans Pro" panose="020B0503030403020204" pitchFamily="34" charset="0"/>
              </a:rPr>
              <a:t>DRC is the largest Danish NGO </a:t>
            </a:r>
            <a:r>
              <a:rPr lang="en-US" sz="1600" dirty="0">
                <a:latin typeface="Source Sans Pro" panose="020B0503030403020204" pitchFamily="34" charset="0"/>
                <a:ea typeface="Source Sans Pro" panose="020B0503030403020204" pitchFamily="34" charset="0"/>
              </a:rPr>
              <a:t>and leading international NGO working with displaced people</a:t>
            </a:r>
          </a:p>
          <a:p>
            <a:pPr>
              <a:lnSpc>
                <a:spcPct val="100000"/>
              </a:lnSpc>
              <a:spcBef>
                <a:spcPts val="1200"/>
              </a:spcBef>
            </a:pPr>
            <a:r>
              <a:rPr lang="en-US" sz="1600" b="1" dirty="0">
                <a:latin typeface="Source Sans Pro" panose="020B0503030403020204" pitchFamily="34" charset="0"/>
                <a:ea typeface="Source Sans Pro" panose="020B0503030403020204" pitchFamily="34" charset="0"/>
              </a:rPr>
              <a:t>DRC is present in more than 40 countries </a:t>
            </a:r>
            <a:r>
              <a:rPr lang="en-US" sz="1600" dirty="0">
                <a:latin typeface="Source Sans Pro" panose="020B0503030403020204" pitchFamily="34" charset="0"/>
                <a:ea typeface="Source Sans Pro" panose="020B0503030403020204" pitchFamily="34" charset="0"/>
              </a:rPr>
              <a:t>with extensive humanitarian programs. From the moment you flee the conflict until you are settled and ready to start a new life, DRC is with you</a:t>
            </a:r>
          </a:p>
          <a:p>
            <a:pPr>
              <a:lnSpc>
                <a:spcPct val="100000"/>
              </a:lnSpc>
              <a:spcBef>
                <a:spcPts val="1200"/>
              </a:spcBef>
            </a:pPr>
            <a:r>
              <a:rPr lang="en-US" sz="1600" b="1" dirty="0">
                <a:latin typeface="Source Sans Pro" panose="020B0503030403020204" pitchFamily="34" charset="0"/>
                <a:ea typeface="Source Sans Pro" panose="020B0503030403020204" pitchFamily="34" charset="0"/>
              </a:rPr>
              <a:t>Our programs </a:t>
            </a:r>
            <a:r>
              <a:rPr lang="en-US" sz="1600" dirty="0">
                <a:latin typeface="Source Sans Pro" panose="020B0503030403020204" pitchFamily="34" charset="0"/>
                <a:ea typeface="Source Sans Pro" panose="020B0503030403020204" pitchFamily="34" charset="0"/>
              </a:rPr>
              <a:t>cover humanitarian relief (water, food, medicine, warm clothes), shelters, peacebuilding &amp; protection, legal aid, self-reliance programs, sustainability and climate change projects as well as educational programs. DRC cover the full refugee-cycle.</a:t>
            </a:r>
          </a:p>
          <a:p>
            <a:pPr>
              <a:lnSpc>
                <a:spcPct val="100000"/>
              </a:lnSpc>
              <a:spcBef>
                <a:spcPts val="1200"/>
              </a:spcBef>
            </a:pPr>
            <a:r>
              <a:rPr lang="en-US" sz="1600" dirty="0">
                <a:latin typeface="Source Sans Pro" panose="020B0503030403020204" pitchFamily="34" charset="0"/>
                <a:ea typeface="Source Sans Pro" panose="020B0503030403020204" pitchFamily="34" charset="0"/>
              </a:rPr>
              <a:t>DRC is ranked as no </a:t>
            </a:r>
            <a:r>
              <a:rPr lang="en-US" sz="1600" b="1" dirty="0">
                <a:latin typeface="Source Sans Pro" panose="020B0503030403020204" pitchFamily="34" charset="0"/>
                <a:ea typeface="Source Sans Pro" panose="020B0503030403020204" pitchFamily="34" charset="0"/>
              </a:rPr>
              <a:t>4th best NGO in the world</a:t>
            </a:r>
          </a:p>
          <a:p>
            <a:pPr>
              <a:lnSpc>
                <a:spcPct val="100000"/>
              </a:lnSpc>
              <a:spcBef>
                <a:spcPts val="1200"/>
              </a:spcBef>
            </a:pPr>
            <a:r>
              <a:rPr lang="en-US" sz="1600" b="1" dirty="0">
                <a:latin typeface="Source Sans Pro" panose="020B0503030403020204" pitchFamily="34" charset="0"/>
                <a:ea typeface="Source Sans Pro" panose="020B0503030403020204" pitchFamily="34" charset="0"/>
              </a:rPr>
              <a:t>DRC Strategy 2025 </a:t>
            </a:r>
            <a:r>
              <a:rPr lang="en-US" sz="1600" dirty="0">
                <a:latin typeface="Source Sans Pro" panose="020B0503030403020204" pitchFamily="34" charset="0"/>
                <a:ea typeface="Source Sans Pro" panose="020B0503030403020204" pitchFamily="34" charset="0"/>
              </a:rPr>
              <a:t>as current strategic marker for our </a:t>
            </a:r>
            <a:r>
              <a:rPr lang="en-US" sz="1600" dirty="0" err="1">
                <a:latin typeface="Source Sans Pro" panose="020B0503030403020204" pitchFamily="34" charset="0"/>
                <a:ea typeface="Source Sans Pro" panose="020B0503030403020204" pitchFamily="34" charset="0"/>
              </a:rPr>
              <a:t>programmes</a:t>
            </a:r>
            <a:r>
              <a:rPr lang="en-US" sz="1600" dirty="0">
                <a:latin typeface="Source Sans Pro" panose="020B0503030403020204" pitchFamily="34" charset="0"/>
                <a:ea typeface="Source Sans Pro" panose="020B0503030403020204" pitchFamily="34" charset="0"/>
              </a:rPr>
              <a:t> and projects</a:t>
            </a:r>
          </a:p>
        </p:txBody>
      </p:sp>
      <p:pic>
        <p:nvPicPr>
          <p:cNvPr id="4" name="Picture 3" descr="Logo, company name&#10;&#10;Description automatically generated">
            <a:extLst>
              <a:ext uri="{FF2B5EF4-FFF2-40B4-BE49-F238E27FC236}">
                <a16:creationId xmlns:a16="http://schemas.microsoft.com/office/drawing/2014/main" id="{78FE4818-DD07-0FA8-1686-935CD9D748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33403" y="0"/>
            <a:ext cx="1240790" cy="1240790"/>
          </a:xfrm>
          <a:prstGeom prst="rect">
            <a:avLst/>
          </a:prstGeom>
          <a:noFill/>
          <a:ln>
            <a:noFill/>
          </a:ln>
        </p:spPr>
      </p:pic>
    </p:spTree>
    <p:extLst>
      <p:ext uri="{BB962C8B-B14F-4D97-AF65-F5344CB8AC3E}">
        <p14:creationId xmlns:p14="http://schemas.microsoft.com/office/powerpoint/2010/main" val="3629271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bedclothes&#10;&#10;Description automatically generated">
            <a:extLst>
              <a:ext uri="{FF2B5EF4-FFF2-40B4-BE49-F238E27FC236}">
                <a16:creationId xmlns:a16="http://schemas.microsoft.com/office/drawing/2014/main" id="{0C54CE97-C6C3-6195-2E9A-95FCB251FDA4}"/>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96" b="9095"/>
          <a:stretch/>
        </p:blipFill>
        <p:spPr>
          <a:xfrm>
            <a:off x="20" y="1282"/>
            <a:ext cx="12191980" cy="6856718"/>
          </a:xfrm>
          <a:prstGeom prst="rect">
            <a:avLst/>
          </a:prstGeom>
        </p:spPr>
      </p:pic>
      <p:pic>
        <p:nvPicPr>
          <p:cNvPr id="4" name="Picture 3" descr="A close up of a logo&#10;&#10;Description automatically generated">
            <a:extLst>
              <a:ext uri="{FF2B5EF4-FFF2-40B4-BE49-F238E27FC236}">
                <a16:creationId xmlns:a16="http://schemas.microsoft.com/office/drawing/2014/main" id="{24F02AA4-BD93-DD83-9CCF-0A545082DA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530" y="546090"/>
            <a:ext cx="4515134" cy="6858000"/>
          </a:xfrm>
          <a:prstGeom prst="rect">
            <a:avLst/>
          </a:prstGeom>
          <a:noFill/>
        </p:spPr>
      </p:pic>
      <p:sp>
        <p:nvSpPr>
          <p:cNvPr id="5" name="TextBox 4">
            <a:extLst>
              <a:ext uri="{FF2B5EF4-FFF2-40B4-BE49-F238E27FC236}">
                <a16:creationId xmlns:a16="http://schemas.microsoft.com/office/drawing/2014/main" id="{69D61106-5AB5-4998-0591-E0F46E8A9316}"/>
              </a:ext>
            </a:extLst>
          </p:cNvPr>
          <p:cNvSpPr txBox="1"/>
          <p:nvPr/>
        </p:nvSpPr>
        <p:spPr>
          <a:xfrm>
            <a:off x="1903485" y="3048629"/>
            <a:ext cx="3697020" cy="37965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C00000"/>
                </a:solidFill>
                <a:effectLst/>
                <a:uLnTx/>
                <a:uFillTx/>
                <a:latin typeface="Calibri" panose="020F0502020204030204"/>
                <a:ea typeface="+mn-ea"/>
                <a:cs typeface="+mn-cs"/>
              </a:rPr>
              <a:t>COUNTRIES WITH DRC PRESENCE</a:t>
            </a:r>
          </a:p>
        </p:txBody>
      </p:sp>
      <p:sp>
        <p:nvSpPr>
          <p:cNvPr id="6" name="TextBox 5">
            <a:extLst>
              <a:ext uri="{FF2B5EF4-FFF2-40B4-BE49-F238E27FC236}">
                <a16:creationId xmlns:a16="http://schemas.microsoft.com/office/drawing/2014/main" id="{03C9D0BB-AEBA-AA27-1AC7-904DBB8D7E57}"/>
              </a:ext>
            </a:extLst>
          </p:cNvPr>
          <p:cNvSpPr txBox="1"/>
          <p:nvPr/>
        </p:nvSpPr>
        <p:spPr>
          <a:xfrm>
            <a:off x="2474145" y="2074005"/>
            <a:ext cx="3157880" cy="6669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C00000"/>
                </a:solidFill>
                <a:effectLst/>
                <a:uLnTx/>
                <a:uFillTx/>
                <a:latin typeface="Calibri" panose="020F0502020204030204"/>
                <a:ea typeface="+mn-ea"/>
                <a:cs typeface="+mn-cs"/>
              </a:rPr>
              <a:t>REFUGEES AND DISPLACED PERSONS GLOBALLY</a:t>
            </a:r>
          </a:p>
        </p:txBody>
      </p:sp>
      <p:sp>
        <p:nvSpPr>
          <p:cNvPr id="7" name="TextBox 6">
            <a:extLst>
              <a:ext uri="{FF2B5EF4-FFF2-40B4-BE49-F238E27FC236}">
                <a16:creationId xmlns:a16="http://schemas.microsoft.com/office/drawing/2014/main" id="{9F7B6681-20E8-5F0F-4B25-E56F788A8CF6}"/>
              </a:ext>
            </a:extLst>
          </p:cNvPr>
          <p:cNvSpPr txBox="1"/>
          <p:nvPr/>
        </p:nvSpPr>
        <p:spPr>
          <a:xfrm>
            <a:off x="3552498" y="3871659"/>
            <a:ext cx="2048007" cy="37965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C00000"/>
                </a:solidFill>
                <a:effectLst/>
                <a:uLnTx/>
                <a:uFillTx/>
                <a:latin typeface="Calibri" panose="020F0502020204030204"/>
                <a:ea typeface="+mn-ea"/>
                <a:cs typeface="+mn-cs"/>
              </a:rPr>
              <a:t>EMPLOYEES</a:t>
            </a:r>
          </a:p>
        </p:txBody>
      </p:sp>
      <p:sp>
        <p:nvSpPr>
          <p:cNvPr id="9" name="TextBox 8">
            <a:extLst>
              <a:ext uri="{FF2B5EF4-FFF2-40B4-BE49-F238E27FC236}">
                <a16:creationId xmlns:a16="http://schemas.microsoft.com/office/drawing/2014/main" id="{B8324ACB-7CF7-60EB-78A6-90DB3982F610}"/>
              </a:ext>
            </a:extLst>
          </p:cNvPr>
          <p:cNvSpPr txBox="1"/>
          <p:nvPr/>
        </p:nvSpPr>
        <p:spPr>
          <a:xfrm>
            <a:off x="1903485" y="4710557"/>
            <a:ext cx="3697020" cy="37965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C00000"/>
                </a:solidFill>
                <a:effectLst/>
                <a:uLnTx/>
                <a:uFillTx/>
                <a:latin typeface="Calibri" panose="020F0502020204030204"/>
                <a:ea typeface="+mn-ea"/>
                <a:cs typeface="+mn-cs"/>
              </a:rPr>
              <a:t>VOLUNTEERS</a:t>
            </a:r>
          </a:p>
        </p:txBody>
      </p:sp>
      <p:sp>
        <p:nvSpPr>
          <p:cNvPr id="10" name="TextBox 9">
            <a:extLst>
              <a:ext uri="{FF2B5EF4-FFF2-40B4-BE49-F238E27FC236}">
                <a16:creationId xmlns:a16="http://schemas.microsoft.com/office/drawing/2014/main" id="{BB18A7D8-C262-9E3B-AB86-78ED18DAFA45}"/>
              </a:ext>
            </a:extLst>
          </p:cNvPr>
          <p:cNvSpPr txBox="1"/>
          <p:nvPr/>
        </p:nvSpPr>
        <p:spPr>
          <a:xfrm>
            <a:off x="1903485" y="5751437"/>
            <a:ext cx="3697020" cy="37965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C00000"/>
                </a:solidFill>
                <a:effectLst/>
                <a:uLnTx/>
                <a:uFillTx/>
                <a:latin typeface="Calibri" panose="020F0502020204030204"/>
                <a:ea typeface="+mn-ea"/>
                <a:cs typeface="+mn-cs"/>
              </a:rPr>
              <a:t>TURNOVER </a:t>
            </a:r>
          </a:p>
        </p:txBody>
      </p:sp>
      <p:sp>
        <p:nvSpPr>
          <p:cNvPr id="11" name="TextBox 10">
            <a:extLst>
              <a:ext uri="{FF2B5EF4-FFF2-40B4-BE49-F238E27FC236}">
                <a16:creationId xmlns:a16="http://schemas.microsoft.com/office/drawing/2014/main" id="{647A80FB-2483-2112-807E-F798AAE282E8}"/>
              </a:ext>
            </a:extLst>
          </p:cNvPr>
          <p:cNvSpPr txBox="1"/>
          <p:nvPr/>
        </p:nvSpPr>
        <p:spPr>
          <a:xfrm>
            <a:off x="6850977" y="2209730"/>
            <a:ext cx="1686897"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C00000"/>
                </a:solidFill>
                <a:effectLst/>
                <a:uLnTx/>
                <a:uFillTx/>
                <a:latin typeface="Calibri" panose="020F0502020204030204"/>
                <a:ea typeface="+mn-ea"/>
                <a:cs typeface="+mn-cs"/>
              </a:rPr>
              <a:t>100.000.000</a:t>
            </a:r>
            <a:endParaRPr kumimoji="0" lang="en-GB" sz="2400" b="1"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D8E0A16-AC21-AC0A-E6F4-871F93D0852C}"/>
              </a:ext>
            </a:extLst>
          </p:cNvPr>
          <p:cNvSpPr txBox="1"/>
          <p:nvPr/>
        </p:nvSpPr>
        <p:spPr>
          <a:xfrm>
            <a:off x="6916265" y="3048628"/>
            <a:ext cx="1057305"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C00000"/>
                </a:solidFill>
                <a:effectLst/>
                <a:uLnTx/>
                <a:uFillTx/>
                <a:latin typeface="Calibri" panose="020F0502020204030204"/>
                <a:ea typeface="+mn-ea"/>
                <a:cs typeface="+mn-cs"/>
              </a:rPr>
              <a:t>40</a:t>
            </a:r>
            <a:endParaRPr kumimoji="0" lang="en-GB" sz="2400" b="1"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34A19B6-A435-F89F-4B6C-26EB2B5643D0}"/>
              </a:ext>
            </a:extLst>
          </p:cNvPr>
          <p:cNvSpPr txBox="1"/>
          <p:nvPr/>
        </p:nvSpPr>
        <p:spPr>
          <a:xfrm>
            <a:off x="6916265" y="3871659"/>
            <a:ext cx="1819305"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C00000"/>
                </a:solidFill>
                <a:effectLst/>
                <a:uLnTx/>
                <a:uFillTx/>
                <a:latin typeface="Calibri" panose="020F0502020204030204"/>
                <a:ea typeface="+mn-ea"/>
                <a:cs typeface="+mn-cs"/>
              </a:rPr>
              <a:t>9,000</a:t>
            </a:r>
            <a:endParaRPr kumimoji="0" lang="en-GB" sz="2400" b="1"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E506609-E64A-E0B0-98DE-2789178F5A1F}"/>
              </a:ext>
            </a:extLst>
          </p:cNvPr>
          <p:cNvSpPr txBox="1"/>
          <p:nvPr/>
        </p:nvSpPr>
        <p:spPr>
          <a:xfrm>
            <a:off x="6916265" y="4710557"/>
            <a:ext cx="1436823"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C00000"/>
                </a:solidFill>
                <a:effectLst/>
                <a:uLnTx/>
                <a:uFillTx/>
                <a:latin typeface="Calibri" panose="020F0502020204030204"/>
                <a:ea typeface="+mn-ea"/>
                <a:cs typeface="+mn-cs"/>
              </a:rPr>
              <a:t>7,000</a:t>
            </a:r>
            <a:endParaRPr kumimoji="0" lang="en-GB" sz="2400" b="1"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6AC8CF4-8836-C90E-DF08-006B13A42F46}"/>
              </a:ext>
            </a:extLst>
          </p:cNvPr>
          <p:cNvSpPr txBox="1"/>
          <p:nvPr/>
        </p:nvSpPr>
        <p:spPr>
          <a:xfrm>
            <a:off x="6850977" y="5464115"/>
            <a:ext cx="2135612" cy="954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C00000"/>
                </a:solidFill>
                <a:effectLst/>
                <a:uLnTx/>
                <a:uFillTx/>
                <a:latin typeface="Calibri" panose="020F0502020204030204"/>
                <a:ea typeface="+mn-ea"/>
                <a:cs typeface="+mn-cs"/>
              </a:rPr>
              <a:t>DKK 3,2 BILLION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C00000"/>
                </a:solidFill>
                <a:effectLst/>
                <a:uLnTx/>
                <a:uFillTx/>
                <a:latin typeface="Calibri" panose="020F0502020204030204"/>
                <a:ea typeface="+mn-ea"/>
                <a:cs typeface="+mn-cs"/>
              </a:rPr>
              <a:t>EUR 430 MILLION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C00000"/>
                </a:solidFill>
                <a:effectLst/>
                <a:uLnTx/>
                <a:uFillTx/>
                <a:latin typeface="Calibri" panose="020F0502020204030204"/>
                <a:ea typeface="+mn-ea"/>
                <a:cs typeface="+mn-cs"/>
              </a:rPr>
              <a:t>USD 512 MILLION</a:t>
            </a:r>
            <a:endParaRPr kumimoji="0" lang="en-GB" sz="2400" b="1"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5A43ED9-40C3-C263-A77F-A24E56EF1FAC}"/>
              </a:ext>
            </a:extLst>
          </p:cNvPr>
          <p:cNvSpPr txBox="1"/>
          <p:nvPr/>
        </p:nvSpPr>
        <p:spPr>
          <a:xfrm>
            <a:off x="284611" y="194012"/>
            <a:ext cx="73733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srgbClr val="C00000"/>
                </a:solidFill>
                <a:latin typeface="Calibri Light" panose="020F0302020204030204"/>
              </a:rPr>
              <a:t>By the numbers</a:t>
            </a:r>
            <a:endParaRPr kumimoji="0" lang="en-DK" sz="4800" b="0" i="0" u="none" strike="noStrike" kern="1200" cap="none" spc="0" normalizeH="0" baseline="0" noProof="0" dirty="0">
              <a:ln>
                <a:noFill/>
              </a:ln>
              <a:solidFill>
                <a:srgbClr val="C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186511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ACA53-7740-627E-1533-2F93A31D1CF5}"/>
              </a:ext>
            </a:extLst>
          </p:cNvPr>
          <p:cNvSpPr/>
          <p:nvPr/>
        </p:nvSpPr>
        <p:spPr>
          <a:xfrm>
            <a:off x="661455" y="2039594"/>
            <a:ext cx="2537662" cy="2175076"/>
          </a:xfrm>
          <a:prstGeom prst="rect">
            <a:avLst/>
          </a:prstGeom>
          <a:blipFill>
            <a:blip r:embed="rId2" cstate="screen">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3" name="Group 2">
            <a:extLst>
              <a:ext uri="{FF2B5EF4-FFF2-40B4-BE49-F238E27FC236}">
                <a16:creationId xmlns:a16="http://schemas.microsoft.com/office/drawing/2014/main" id="{37D3B755-EF6A-A43D-A6E3-673898EA7A24}"/>
              </a:ext>
            </a:extLst>
          </p:cNvPr>
          <p:cNvGrpSpPr/>
          <p:nvPr/>
        </p:nvGrpSpPr>
        <p:grpSpPr>
          <a:xfrm>
            <a:off x="632424" y="3386953"/>
            <a:ext cx="2537662" cy="522018"/>
            <a:chOff x="290502" y="1347359"/>
            <a:chExt cx="2537662" cy="522018"/>
          </a:xfrm>
        </p:grpSpPr>
        <p:sp>
          <p:nvSpPr>
            <p:cNvPr id="32" name="Rectangle 31">
              <a:extLst>
                <a:ext uri="{FF2B5EF4-FFF2-40B4-BE49-F238E27FC236}">
                  <a16:creationId xmlns:a16="http://schemas.microsoft.com/office/drawing/2014/main" id="{41EA7B64-64F6-914B-6934-53435B600BBF}"/>
                </a:ext>
              </a:extLst>
            </p:cNvPr>
            <p:cNvSpPr/>
            <p:nvPr/>
          </p:nvSpPr>
          <p:spPr>
            <a:xfrm>
              <a:off x="290502" y="1347359"/>
              <a:ext cx="2537662" cy="522018"/>
            </a:xfrm>
            <a:prstGeom prst="rect">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33" name="TextBox 32">
              <a:extLst>
                <a:ext uri="{FF2B5EF4-FFF2-40B4-BE49-F238E27FC236}">
                  <a16:creationId xmlns:a16="http://schemas.microsoft.com/office/drawing/2014/main" id="{20A228E2-CA54-6828-D126-F316EAE75CC3}"/>
                </a:ext>
              </a:extLst>
            </p:cNvPr>
            <p:cNvSpPr txBox="1"/>
            <p:nvPr/>
          </p:nvSpPr>
          <p:spPr>
            <a:xfrm>
              <a:off x="290502" y="1347359"/>
              <a:ext cx="2537662" cy="52201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5560" tIns="35560" rIns="35560" bIns="3556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rPr>
                <a:t>Climate Change</a:t>
              </a:r>
            </a:p>
          </p:txBody>
        </p:sp>
      </p:grpSp>
      <p:sp>
        <p:nvSpPr>
          <p:cNvPr id="4" name="Rectangle 3">
            <a:extLst>
              <a:ext uri="{FF2B5EF4-FFF2-40B4-BE49-F238E27FC236}">
                <a16:creationId xmlns:a16="http://schemas.microsoft.com/office/drawing/2014/main" id="{E175A66E-DAA3-2565-4C0B-70E970876C36}"/>
              </a:ext>
            </a:extLst>
          </p:cNvPr>
          <p:cNvSpPr/>
          <p:nvPr/>
        </p:nvSpPr>
        <p:spPr>
          <a:xfrm>
            <a:off x="3428920" y="2039594"/>
            <a:ext cx="2537662" cy="2175076"/>
          </a:xfrm>
          <a:prstGeom prst="rect">
            <a:avLst/>
          </a:prstGeom>
          <a:blipFill>
            <a:blip r:embed="rId3" cstate="screen">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5" name="Group 4">
            <a:extLst>
              <a:ext uri="{FF2B5EF4-FFF2-40B4-BE49-F238E27FC236}">
                <a16:creationId xmlns:a16="http://schemas.microsoft.com/office/drawing/2014/main" id="{70B03C78-6D57-3AF4-1E07-CBB6CB4183E6}"/>
              </a:ext>
            </a:extLst>
          </p:cNvPr>
          <p:cNvGrpSpPr/>
          <p:nvPr/>
        </p:nvGrpSpPr>
        <p:grpSpPr>
          <a:xfrm>
            <a:off x="3428920" y="3386953"/>
            <a:ext cx="2537662" cy="522018"/>
            <a:chOff x="3086998" y="1347359"/>
            <a:chExt cx="2537662" cy="522018"/>
          </a:xfrm>
        </p:grpSpPr>
        <p:sp>
          <p:nvSpPr>
            <p:cNvPr id="30" name="Rectangle 29">
              <a:extLst>
                <a:ext uri="{FF2B5EF4-FFF2-40B4-BE49-F238E27FC236}">
                  <a16:creationId xmlns:a16="http://schemas.microsoft.com/office/drawing/2014/main" id="{8DDF2699-1D93-D803-D311-F718CB618534}"/>
                </a:ext>
              </a:extLst>
            </p:cNvPr>
            <p:cNvSpPr/>
            <p:nvPr/>
          </p:nvSpPr>
          <p:spPr>
            <a:xfrm>
              <a:off x="3086998" y="1347359"/>
              <a:ext cx="2537662" cy="522018"/>
            </a:xfrm>
            <a:prstGeom prst="rect">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31" name="TextBox 30">
              <a:extLst>
                <a:ext uri="{FF2B5EF4-FFF2-40B4-BE49-F238E27FC236}">
                  <a16:creationId xmlns:a16="http://schemas.microsoft.com/office/drawing/2014/main" id="{6492D6DC-D110-3427-5321-2038EA5C762C}"/>
                </a:ext>
              </a:extLst>
            </p:cNvPr>
            <p:cNvSpPr txBox="1"/>
            <p:nvPr/>
          </p:nvSpPr>
          <p:spPr>
            <a:xfrm>
              <a:off x="3086998" y="1347359"/>
              <a:ext cx="2537662" cy="52201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5560" tIns="35560" rIns="35560" bIns="3556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rPr>
                <a:t>Principles under pressure</a:t>
              </a:r>
            </a:p>
          </p:txBody>
        </p:sp>
      </p:grpSp>
      <p:sp>
        <p:nvSpPr>
          <p:cNvPr id="6" name="Rectangle 5">
            <a:extLst>
              <a:ext uri="{FF2B5EF4-FFF2-40B4-BE49-F238E27FC236}">
                <a16:creationId xmlns:a16="http://schemas.microsoft.com/office/drawing/2014/main" id="{5DA303FF-AFAF-9AD9-6FFC-AAFFCE7060EF}"/>
              </a:ext>
            </a:extLst>
          </p:cNvPr>
          <p:cNvSpPr/>
          <p:nvPr/>
        </p:nvSpPr>
        <p:spPr>
          <a:xfrm>
            <a:off x="6225417" y="2039594"/>
            <a:ext cx="2537662" cy="2175076"/>
          </a:xfrm>
          <a:prstGeom prst="rect">
            <a:avLst/>
          </a:prstGeom>
          <a:blipFill>
            <a:blip r:embed="rId4" cstate="screen">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7" name="Group 6">
            <a:extLst>
              <a:ext uri="{FF2B5EF4-FFF2-40B4-BE49-F238E27FC236}">
                <a16:creationId xmlns:a16="http://schemas.microsoft.com/office/drawing/2014/main" id="{62CCCC3E-36E4-1AB4-F847-8CAA7131BE18}"/>
              </a:ext>
            </a:extLst>
          </p:cNvPr>
          <p:cNvGrpSpPr/>
          <p:nvPr/>
        </p:nvGrpSpPr>
        <p:grpSpPr>
          <a:xfrm>
            <a:off x="6225417" y="3406826"/>
            <a:ext cx="2537662" cy="522018"/>
            <a:chOff x="5883495" y="1347359"/>
            <a:chExt cx="2537662" cy="522018"/>
          </a:xfrm>
        </p:grpSpPr>
        <p:sp>
          <p:nvSpPr>
            <p:cNvPr id="28" name="Rectangle 27">
              <a:extLst>
                <a:ext uri="{FF2B5EF4-FFF2-40B4-BE49-F238E27FC236}">
                  <a16:creationId xmlns:a16="http://schemas.microsoft.com/office/drawing/2014/main" id="{D051AEDB-B180-8C81-CCB5-A7CA5994EFD1}"/>
                </a:ext>
              </a:extLst>
            </p:cNvPr>
            <p:cNvSpPr/>
            <p:nvPr/>
          </p:nvSpPr>
          <p:spPr>
            <a:xfrm>
              <a:off x="5883495" y="1347359"/>
              <a:ext cx="2537662" cy="522018"/>
            </a:xfrm>
            <a:prstGeom prst="rect">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29" name="TextBox 28">
              <a:extLst>
                <a:ext uri="{FF2B5EF4-FFF2-40B4-BE49-F238E27FC236}">
                  <a16:creationId xmlns:a16="http://schemas.microsoft.com/office/drawing/2014/main" id="{FCD04E1A-D3E1-9E94-DBF7-791C996778A9}"/>
                </a:ext>
              </a:extLst>
            </p:cNvPr>
            <p:cNvSpPr txBox="1"/>
            <p:nvPr/>
          </p:nvSpPr>
          <p:spPr>
            <a:xfrm>
              <a:off x="5883495" y="1347359"/>
              <a:ext cx="2537662" cy="52201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5560" tIns="35560" rIns="35560" bIns="3556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rPr>
                <a:t>Conflict &amp; Displacement</a:t>
              </a:r>
            </a:p>
          </p:txBody>
        </p:sp>
      </p:grpSp>
      <p:sp>
        <p:nvSpPr>
          <p:cNvPr id="8" name="Rectangle 7">
            <a:extLst>
              <a:ext uri="{FF2B5EF4-FFF2-40B4-BE49-F238E27FC236}">
                <a16:creationId xmlns:a16="http://schemas.microsoft.com/office/drawing/2014/main" id="{3787E020-5482-522F-59B4-F440046A130B}"/>
              </a:ext>
            </a:extLst>
          </p:cNvPr>
          <p:cNvSpPr/>
          <p:nvPr/>
        </p:nvSpPr>
        <p:spPr>
          <a:xfrm>
            <a:off x="9021913" y="2039594"/>
            <a:ext cx="2537662" cy="2175076"/>
          </a:xfrm>
          <a:prstGeom prst="rect">
            <a:avLst/>
          </a:prstGeom>
          <a:blipFill>
            <a:blip r:embed="rId6" cstate="print">
              <a:extLst>
                <a:ext uri="{28A0092B-C50C-407E-A947-70E740481C1C}">
                  <a14:useLocalDpi xmlns:a14="http://schemas.microsoft.com/office/drawing/2010/main" val="0"/>
                </a:ext>
              </a:extLst>
            </a:blip>
            <a:srcRect/>
            <a:stretch>
              <a:fillRect l="-14000" r="-14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9" name="Group 8">
            <a:extLst>
              <a:ext uri="{FF2B5EF4-FFF2-40B4-BE49-F238E27FC236}">
                <a16:creationId xmlns:a16="http://schemas.microsoft.com/office/drawing/2014/main" id="{CAB93917-0AA4-5EB4-8813-0584EEDBDFDB}"/>
              </a:ext>
            </a:extLst>
          </p:cNvPr>
          <p:cNvGrpSpPr/>
          <p:nvPr/>
        </p:nvGrpSpPr>
        <p:grpSpPr>
          <a:xfrm>
            <a:off x="9021913" y="3386953"/>
            <a:ext cx="2537662" cy="522018"/>
            <a:chOff x="8679991" y="1347359"/>
            <a:chExt cx="2537662" cy="522018"/>
          </a:xfrm>
        </p:grpSpPr>
        <p:sp>
          <p:nvSpPr>
            <p:cNvPr id="26" name="Rectangle 25">
              <a:extLst>
                <a:ext uri="{FF2B5EF4-FFF2-40B4-BE49-F238E27FC236}">
                  <a16:creationId xmlns:a16="http://schemas.microsoft.com/office/drawing/2014/main" id="{3C1F7C93-35F0-939D-8060-3D3378A71440}"/>
                </a:ext>
              </a:extLst>
            </p:cNvPr>
            <p:cNvSpPr/>
            <p:nvPr/>
          </p:nvSpPr>
          <p:spPr>
            <a:xfrm>
              <a:off x="8679991" y="1347359"/>
              <a:ext cx="2537662" cy="522018"/>
            </a:xfrm>
            <a:prstGeom prst="rect">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27" name="TextBox 26">
              <a:extLst>
                <a:ext uri="{FF2B5EF4-FFF2-40B4-BE49-F238E27FC236}">
                  <a16:creationId xmlns:a16="http://schemas.microsoft.com/office/drawing/2014/main" id="{734966C6-8F16-B031-103B-34281B1C5B43}"/>
                </a:ext>
              </a:extLst>
            </p:cNvPr>
            <p:cNvSpPr txBox="1"/>
            <p:nvPr/>
          </p:nvSpPr>
          <p:spPr>
            <a:xfrm>
              <a:off x="8679991" y="1347359"/>
              <a:ext cx="2537662" cy="52201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5560" tIns="35560" rIns="35560" bIns="3556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rPr>
                <a:t>Humanitarian </a:t>
              </a:r>
              <a:br>
                <a:rPr kumimoji="0" lang="en-GB" sz="1400" b="1"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rPr>
              </a:br>
              <a:r>
                <a:rPr kumimoji="0" lang="en-GB" sz="1400" b="1"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rPr>
                <a:t>Financing Gap</a:t>
              </a:r>
            </a:p>
          </p:txBody>
        </p:sp>
      </p:grpSp>
      <p:sp>
        <p:nvSpPr>
          <p:cNvPr id="10" name="Rectangle 9">
            <a:extLst>
              <a:ext uri="{FF2B5EF4-FFF2-40B4-BE49-F238E27FC236}">
                <a16:creationId xmlns:a16="http://schemas.microsoft.com/office/drawing/2014/main" id="{D1695E5A-89EB-27D9-F160-F4AE895ABE7D}"/>
              </a:ext>
            </a:extLst>
          </p:cNvPr>
          <p:cNvSpPr/>
          <p:nvPr/>
        </p:nvSpPr>
        <p:spPr>
          <a:xfrm>
            <a:off x="632424" y="4293226"/>
            <a:ext cx="2537662" cy="2175076"/>
          </a:xfrm>
          <a:prstGeom prst="rect">
            <a:avLst/>
          </a:prstGeom>
          <a:blipFill>
            <a:blip r:embed="rId7" cstate="screen">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1" name="Group 10">
            <a:extLst>
              <a:ext uri="{FF2B5EF4-FFF2-40B4-BE49-F238E27FC236}">
                <a16:creationId xmlns:a16="http://schemas.microsoft.com/office/drawing/2014/main" id="{8C766247-FADF-02DC-9CE4-90DD3E249850}"/>
              </a:ext>
            </a:extLst>
          </p:cNvPr>
          <p:cNvGrpSpPr/>
          <p:nvPr/>
        </p:nvGrpSpPr>
        <p:grpSpPr>
          <a:xfrm>
            <a:off x="632424" y="5815796"/>
            <a:ext cx="2537662" cy="522018"/>
            <a:chOff x="290502" y="3776202"/>
            <a:chExt cx="2537662" cy="522018"/>
          </a:xfrm>
        </p:grpSpPr>
        <p:sp>
          <p:nvSpPr>
            <p:cNvPr id="24" name="Rectangle 23">
              <a:extLst>
                <a:ext uri="{FF2B5EF4-FFF2-40B4-BE49-F238E27FC236}">
                  <a16:creationId xmlns:a16="http://schemas.microsoft.com/office/drawing/2014/main" id="{B6738965-A35B-B3C7-19C3-685C852C74E6}"/>
                </a:ext>
              </a:extLst>
            </p:cNvPr>
            <p:cNvSpPr/>
            <p:nvPr/>
          </p:nvSpPr>
          <p:spPr>
            <a:xfrm>
              <a:off x="290502" y="3776202"/>
              <a:ext cx="2537662" cy="522018"/>
            </a:xfrm>
            <a:prstGeom prst="rect">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25" name="TextBox 24">
              <a:extLst>
                <a:ext uri="{FF2B5EF4-FFF2-40B4-BE49-F238E27FC236}">
                  <a16:creationId xmlns:a16="http://schemas.microsoft.com/office/drawing/2014/main" id="{1D4D29F5-BADF-2F24-BB9F-B8E42410A01E}"/>
                </a:ext>
              </a:extLst>
            </p:cNvPr>
            <p:cNvSpPr txBox="1"/>
            <p:nvPr/>
          </p:nvSpPr>
          <p:spPr>
            <a:xfrm>
              <a:off x="290502" y="3776202"/>
              <a:ext cx="2537662" cy="52201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5560" tIns="35560" rIns="35560" bIns="3556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rPr>
                <a:t>Localisation</a:t>
              </a:r>
            </a:p>
          </p:txBody>
        </p:sp>
      </p:grpSp>
      <p:sp>
        <p:nvSpPr>
          <p:cNvPr id="12" name="Rectangle 11">
            <a:extLst>
              <a:ext uri="{FF2B5EF4-FFF2-40B4-BE49-F238E27FC236}">
                <a16:creationId xmlns:a16="http://schemas.microsoft.com/office/drawing/2014/main" id="{01639863-BEB8-3BB5-62B4-F0E46BB7F937}"/>
              </a:ext>
            </a:extLst>
          </p:cNvPr>
          <p:cNvSpPr/>
          <p:nvPr/>
        </p:nvSpPr>
        <p:spPr>
          <a:xfrm>
            <a:off x="3428920" y="4293226"/>
            <a:ext cx="2537662" cy="2175076"/>
          </a:xfrm>
          <a:prstGeom prst="rect">
            <a:avLst/>
          </a:prstGeom>
          <a:blipFill>
            <a:blip r:embed="rId8" cstate="screen">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3" name="Group 12">
            <a:extLst>
              <a:ext uri="{FF2B5EF4-FFF2-40B4-BE49-F238E27FC236}">
                <a16:creationId xmlns:a16="http://schemas.microsoft.com/office/drawing/2014/main" id="{0D4397F1-0509-FFF6-CA71-CAEC49EB8D5A}"/>
              </a:ext>
            </a:extLst>
          </p:cNvPr>
          <p:cNvGrpSpPr/>
          <p:nvPr/>
        </p:nvGrpSpPr>
        <p:grpSpPr>
          <a:xfrm>
            <a:off x="3428920" y="5815796"/>
            <a:ext cx="2537662" cy="522018"/>
            <a:chOff x="3086998" y="3776202"/>
            <a:chExt cx="2537662" cy="522018"/>
          </a:xfrm>
        </p:grpSpPr>
        <p:sp>
          <p:nvSpPr>
            <p:cNvPr id="22" name="Rectangle 21">
              <a:extLst>
                <a:ext uri="{FF2B5EF4-FFF2-40B4-BE49-F238E27FC236}">
                  <a16:creationId xmlns:a16="http://schemas.microsoft.com/office/drawing/2014/main" id="{BF1F9B23-09DD-11D1-36C6-9D53D3425C56}"/>
                </a:ext>
              </a:extLst>
            </p:cNvPr>
            <p:cNvSpPr/>
            <p:nvPr/>
          </p:nvSpPr>
          <p:spPr>
            <a:xfrm>
              <a:off x="3086998" y="3776202"/>
              <a:ext cx="2537662" cy="522018"/>
            </a:xfrm>
            <a:prstGeom prst="rect">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23" name="TextBox 22">
              <a:extLst>
                <a:ext uri="{FF2B5EF4-FFF2-40B4-BE49-F238E27FC236}">
                  <a16:creationId xmlns:a16="http://schemas.microsoft.com/office/drawing/2014/main" id="{4FB4D357-B20C-0D09-4D2A-F6C4E2590530}"/>
                </a:ext>
              </a:extLst>
            </p:cNvPr>
            <p:cNvSpPr txBox="1"/>
            <p:nvPr/>
          </p:nvSpPr>
          <p:spPr>
            <a:xfrm>
              <a:off x="3086998" y="3776202"/>
              <a:ext cx="2537662" cy="52201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5560" tIns="35560" rIns="35560" bIns="3556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rPr>
                <a:t>Covid-19</a:t>
              </a:r>
            </a:p>
          </p:txBody>
        </p:sp>
      </p:grpSp>
      <p:sp>
        <p:nvSpPr>
          <p:cNvPr id="14" name="Rectangle 13" descr="Close-up of a person using a mobile phone">
            <a:extLst>
              <a:ext uri="{FF2B5EF4-FFF2-40B4-BE49-F238E27FC236}">
                <a16:creationId xmlns:a16="http://schemas.microsoft.com/office/drawing/2014/main" id="{77DF9DC1-ABB8-C60D-6779-17D22093407D}"/>
              </a:ext>
            </a:extLst>
          </p:cNvPr>
          <p:cNvSpPr/>
          <p:nvPr/>
        </p:nvSpPr>
        <p:spPr>
          <a:xfrm>
            <a:off x="6225417" y="4293226"/>
            <a:ext cx="2537662" cy="2175076"/>
          </a:xfrm>
          <a:prstGeom prst="rect">
            <a:avLst/>
          </a:prstGeom>
          <a:blipFill dpi="0" rotWithShape="1">
            <a:blip r:embed="rId9" cstate="screen">
              <a:extLst>
                <a:ext uri="{28A0092B-C50C-407E-A947-70E740481C1C}">
                  <a14:useLocalDpi xmlns:a14="http://schemas.microsoft.com/office/drawing/2010/main"/>
                </a:ext>
              </a:extLst>
            </a:blip>
            <a:srcRect/>
            <a:stretch>
              <a:fillRect b="359"/>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5" name="Group 14">
            <a:extLst>
              <a:ext uri="{FF2B5EF4-FFF2-40B4-BE49-F238E27FC236}">
                <a16:creationId xmlns:a16="http://schemas.microsoft.com/office/drawing/2014/main" id="{1637B286-6AC8-BB6D-06B3-B19C370A2289}"/>
              </a:ext>
            </a:extLst>
          </p:cNvPr>
          <p:cNvGrpSpPr/>
          <p:nvPr/>
        </p:nvGrpSpPr>
        <p:grpSpPr>
          <a:xfrm>
            <a:off x="6225417" y="5815796"/>
            <a:ext cx="2537662" cy="522018"/>
            <a:chOff x="5883495" y="3776202"/>
            <a:chExt cx="2537662" cy="522018"/>
          </a:xfrm>
        </p:grpSpPr>
        <p:sp>
          <p:nvSpPr>
            <p:cNvPr id="20" name="Rectangle 19">
              <a:extLst>
                <a:ext uri="{FF2B5EF4-FFF2-40B4-BE49-F238E27FC236}">
                  <a16:creationId xmlns:a16="http://schemas.microsoft.com/office/drawing/2014/main" id="{73F7C5F6-9F26-DA3F-3987-D0889E014552}"/>
                </a:ext>
              </a:extLst>
            </p:cNvPr>
            <p:cNvSpPr/>
            <p:nvPr/>
          </p:nvSpPr>
          <p:spPr>
            <a:xfrm>
              <a:off x="5883495" y="3776202"/>
              <a:ext cx="2537662" cy="522018"/>
            </a:xfrm>
            <a:prstGeom prst="rect">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21" name="TextBox 20">
              <a:extLst>
                <a:ext uri="{FF2B5EF4-FFF2-40B4-BE49-F238E27FC236}">
                  <a16:creationId xmlns:a16="http://schemas.microsoft.com/office/drawing/2014/main" id="{16F774DB-D081-85BD-570E-6DF83DBB924C}"/>
                </a:ext>
              </a:extLst>
            </p:cNvPr>
            <p:cNvSpPr txBox="1"/>
            <p:nvPr/>
          </p:nvSpPr>
          <p:spPr>
            <a:xfrm>
              <a:off x="5883495" y="3776202"/>
              <a:ext cx="2537662" cy="52201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5560" tIns="35560" rIns="35560" bIns="3556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Digitalisation of Aid</a:t>
              </a:r>
            </a:p>
          </p:txBody>
        </p:sp>
      </p:grpSp>
      <p:sp>
        <p:nvSpPr>
          <p:cNvPr id="16" name="Rectangle 15">
            <a:extLst>
              <a:ext uri="{FF2B5EF4-FFF2-40B4-BE49-F238E27FC236}">
                <a16:creationId xmlns:a16="http://schemas.microsoft.com/office/drawing/2014/main" id="{B3D20894-768B-AA83-C335-A2C4D1209DF4}"/>
              </a:ext>
            </a:extLst>
          </p:cNvPr>
          <p:cNvSpPr/>
          <p:nvPr/>
        </p:nvSpPr>
        <p:spPr>
          <a:xfrm>
            <a:off x="9021913" y="4293226"/>
            <a:ext cx="2537662" cy="2175076"/>
          </a:xfrm>
          <a:prstGeom prst="rect">
            <a:avLst/>
          </a:prstGeom>
          <a:blipFill>
            <a:blip r:embed="rId10" cstate="screen">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7" name="Group 16">
            <a:extLst>
              <a:ext uri="{FF2B5EF4-FFF2-40B4-BE49-F238E27FC236}">
                <a16:creationId xmlns:a16="http://schemas.microsoft.com/office/drawing/2014/main" id="{6480E6C3-E3CE-248D-C7F8-EDBF4D9C1905}"/>
              </a:ext>
            </a:extLst>
          </p:cNvPr>
          <p:cNvGrpSpPr/>
          <p:nvPr/>
        </p:nvGrpSpPr>
        <p:grpSpPr>
          <a:xfrm>
            <a:off x="9021913" y="5713441"/>
            <a:ext cx="2537662" cy="726727"/>
            <a:chOff x="8679991" y="3673847"/>
            <a:chExt cx="2537662" cy="726727"/>
          </a:xfrm>
        </p:grpSpPr>
        <p:sp>
          <p:nvSpPr>
            <p:cNvPr id="18" name="Rectangle 17">
              <a:extLst>
                <a:ext uri="{FF2B5EF4-FFF2-40B4-BE49-F238E27FC236}">
                  <a16:creationId xmlns:a16="http://schemas.microsoft.com/office/drawing/2014/main" id="{9E7F1BEB-57E7-4870-34F3-2D128840AC0B}"/>
                </a:ext>
              </a:extLst>
            </p:cNvPr>
            <p:cNvSpPr/>
            <p:nvPr/>
          </p:nvSpPr>
          <p:spPr>
            <a:xfrm>
              <a:off x="8679991" y="3673847"/>
              <a:ext cx="2537662" cy="726727"/>
            </a:xfrm>
            <a:prstGeom prst="rect">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9" name="TextBox 18">
              <a:extLst>
                <a:ext uri="{FF2B5EF4-FFF2-40B4-BE49-F238E27FC236}">
                  <a16:creationId xmlns:a16="http://schemas.microsoft.com/office/drawing/2014/main" id="{3ADB0C82-1518-9DBB-835B-4844D6AA15C0}"/>
                </a:ext>
              </a:extLst>
            </p:cNvPr>
            <p:cNvSpPr txBox="1"/>
            <p:nvPr/>
          </p:nvSpPr>
          <p:spPr>
            <a:xfrm>
              <a:off x="8679991" y="3673847"/>
              <a:ext cx="2537662" cy="726727"/>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5560" tIns="35560" rIns="35560" bIns="3556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rPr>
                <a:t>Humanitarian-Development-Peace Nexus</a:t>
              </a:r>
            </a:p>
          </p:txBody>
        </p:sp>
      </p:grpSp>
      <p:sp>
        <p:nvSpPr>
          <p:cNvPr id="34" name="TextBox 33">
            <a:extLst>
              <a:ext uri="{FF2B5EF4-FFF2-40B4-BE49-F238E27FC236}">
                <a16:creationId xmlns:a16="http://schemas.microsoft.com/office/drawing/2014/main" id="{E85D9193-D6BD-D159-FDA5-7CB7577E315E}"/>
              </a:ext>
            </a:extLst>
          </p:cNvPr>
          <p:cNvSpPr txBox="1"/>
          <p:nvPr/>
        </p:nvSpPr>
        <p:spPr>
          <a:xfrm>
            <a:off x="661455" y="437322"/>
            <a:ext cx="102815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C00000"/>
                </a:solidFill>
                <a:effectLst/>
                <a:uLnTx/>
                <a:uFillTx/>
                <a:latin typeface="Calibri Light" panose="020F0302020204030204"/>
                <a:ea typeface="+mn-ea"/>
                <a:cs typeface="+mn-cs"/>
              </a:rPr>
              <a:t>Trends affecting our impact</a:t>
            </a:r>
            <a:endParaRPr kumimoji="0" lang="en-DK" sz="4800" b="0" i="0" u="none" strike="noStrike" kern="1200" cap="none" spc="0" normalizeH="0" baseline="0" noProof="0">
              <a:ln>
                <a:noFill/>
              </a:ln>
              <a:solidFill>
                <a:srgbClr val="C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20163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9836-81F0-23CD-619B-238F416454CD}"/>
              </a:ext>
            </a:extLst>
          </p:cNvPr>
          <p:cNvSpPr>
            <a:spLocks noGrp="1"/>
          </p:cNvSpPr>
          <p:nvPr>
            <p:ph type="title"/>
          </p:nvPr>
        </p:nvSpPr>
        <p:spPr>
          <a:xfrm>
            <a:off x="208762" y="36512"/>
            <a:ext cx="11601589" cy="1325563"/>
          </a:xfrm>
        </p:spPr>
        <p:txBody>
          <a:bodyPr>
            <a:normAutofit fontScale="90000"/>
          </a:bodyPr>
          <a:lstStyle/>
          <a:p>
            <a:r>
              <a:rPr lang="en-US" sz="4800" dirty="0">
                <a:solidFill>
                  <a:srgbClr val="C00000"/>
                </a:solidFill>
              </a:rPr>
              <a:t>Selected strategic pillars – to lift DRC Strategy 2025</a:t>
            </a:r>
            <a:endParaRPr lang="en-DK" sz="4800" dirty="0">
              <a:solidFill>
                <a:srgbClr val="C00000"/>
              </a:solidFill>
            </a:endParaRPr>
          </a:p>
        </p:txBody>
      </p:sp>
      <p:graphicFrame>
        <p:nvGraphicFramePr>
          <p:cNvPr id="4" name="Content Placeholder 3">
            <a:extLst>
              <a:ext uri="{FF2B5EF4-FFF2-40B4-BE49-F238E27FC236}">
                <a16:creationId xmlns:a16="http://schemas.microsoft.com/office/drawing/2014/main" id="{C76E2BF5-5B16-AA54-9E2C-7D370385B4D4}"/>
              </a:ext>
            </a:extLst>
          </p:cNvPr>
          <p:cNvGraphicFramePr>
            <a:graphicFrameLocks noGrp="1"/>
          </p:cNvGraphicFramePr>
          <p:nvPr>
            <p:ph idx="1"/>
          </p:nvPr>
        </p:nvGraphicFramePr>
        <p:xfrm>
          <a:off x="-448462" y="1239838"/>
          <a:ext cx="10485597" cy="558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hlinkClick r:id="rId7"/>
            <a:extLst>
              <a:ext uri="{FF2B5EF4-FFF2-40B4-BE49-F238E27FC236}">
                <a16:creationId xmlns:a16="http://schemas.microsoft.com/office/drawing/2014/main" id="{2F62F05A-57F2-618E-2AD8-C5385FFFFB4C}"/>
              </a:ext>
            </a:extLst>
          </p:cNvPr>
          <p:cNvSpPr/>
          <p:nvPr/>
        </p:nvSpPr>
        <p:spPr>
          <a:xfrm>
            <a:off x="9337806" y="2565401"/>
            <a:ext cx="2472546" cy="2779867"/>
          </a:xfrm>
          <a:prstGeom prst="rect">
            <a:avLst/>
          </a:prstGeom>
          <a:solidFill>
            <a:srgbClr val="C00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DRC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Strategy 2025</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Increased Protection</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Enhanced inclusion</a:t>
            </a:r>
          </a:p>
        </p:txBody>
      </p:sp>
    </p:spTree>
    <p:extLst>
      <p:ext uri="{BB962C8B-B14F-4D97-AF65-F5344CB8AC3E}">
        <p14:creationId xmlns:p14="http://schemas.microsoft.com/office/powerpoint/2010/main" val="1401986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3">
            <a:alphaModFix amt="23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14B8A-DAEF-1149-BE24-CFEF5BA50545}"/>
              </a:ext>
            </a:extLst>
          </p:cNvPr>
          <p:cNvSpPr>
            <a:spLocks noGrp="1"/>
          </p:cNvSpPr>
          <p:nvPr>
            <p:ph type="title"/>
          </p:nvPr>
        </p:nvSpPr>
        <p:spPr>
          <a:xfrm>
            <a:off x="524935" y="214123"/>
            <a:ext cx="10515600" cy="1325563"/>
          </a:xfrm>
        </p:spPr>
        <p:txBody>
          <a:bodyPr>
            <a:normAutofit fontScale="90000"/>
          </a:bodyPr>
          <a:lstStyle/>
          <a:p>
            <a:r>
              <a:rPr lang="da-DK" sz="4800" kern="0">
                <a:solidFill>
                  <a:srgbClr val="C00000"/>
                </a:solidFill>
              </a:rPr>
              <a:t>DRC strengths in cross-sector partnerships</a:t>
            </a:r>
          </a:p>
        </p:txBody>
      </p:sp>
      <p:graphicFrame>
        <p:nvGraphicFramePr>
          <p:cNvPr id="10" name="Content Placeholder 9">
            <a:extLst>
              <a:ext uri="{FF2B5EF4-FFF2-40B4-BE49-F238E27FC236}">
                <a16:creationId xmlns:a16="http://schemas.microsoft.com/office/drawing/2014/main" id="{74BC2256-703B-5C00-C643-138BE899262B}"/>
              </a:ext>
            </a:extLst>
          </p:cNvPr>
          <p:cNvGraphicFramePr>
            <a:graphicFrameLocks noGrp="1"/>
          </p:cNvGraphicFramePr>
          <p:nvPr>
            <p:ph idx="1"/>
          </p:nvPr>
        </p:nvGraphicFramePr>
        <p:xfrm>
          <a:off x="444229" y="1707465"/>
          <a:ext cx="11303542" cy="48021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1538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D73702-C5D1-6585-7116-FDDC1B0035CF}"/>
              </a:ext>
            </a:extLst>
          </p:cNvPr>
          <p:cNvSpPr txBox="1"/>
          <p:nvPr/>
        </p:nvSpPr>
        <p:spPr>
          <a:xfrm>
            <a:off x="386080" y="1207071"/>
            <a:ext cx="5476240" cy="2585323"/>
          </a:xfrm>
          <a:prstGeom prst="rect">
            <a:avLst/>
          </a:prstGeom>
          <a:noFill/>
        </p:spPr>
        <p:txBody>
          <a:bodyPr wrap="square" rtlCol="0">
            <a:spAutoFit/>
          </a:bodyPr>
          <a:lstStyle/>
          <a:p>
            <a:r>
              <a:rPr lang="en-US" sz="1600" dirty="0">
                <a:latin typeface="Source Sans Pro" panose="020B0503030403020204" pitchFamily="34" charset="0"/>
                <a:ea typeface="Source Sans Pro" panose="020B0503030403020204" pitchFamily="34" charset="0"/>
              </a:rPr>
              <a:t>Partnership Case: </a:t>
            </a:r>
            <a:r>
              <a:rPr lang="en-US" sz="1600" b="1" dirty="0">
                <a:latin typeface="Source Sans Pro" panose="020B0503030403020204" pitchFamily="34" charset="0"/>
                <a:ea typeface="Source Sans Pro" panose="020B0503030403020204" pitchFamily="34" charset="0"/>
              </a:rPr>
              <a:t>Mr. Green Africa x Unilever x DRC</a:t>
            </a:r>
          </a:p>
          <a:p>
            <a:r>
              <a:rPr lang="en-US" sz="1600" dirty="0">
                <a:latin typeface="Source Sans Pro" panose="020B0503030403020204" pitchFamily="34" charset="0"/>
                <a:ea typeface="Source Sans Pro" panose="020B0503030403020204" pitchFamily="34" charset="0"/>
              </a:rPr>
              <a:t>Fair Recycling: Recycling and employment</a:t>
            </a:r>
          </a:p>
          <a:p>
            <a:endParaRPr lang="en-US" sz="1400" b="1" dirty="0">
              <a:effectLst/>
              <a:latin typeface="+mj-lt"/>
            </a:endParaRPr>
          </a:p>
          <a:p>
            <a:r>
              <a:rPr lang="en-US" sz="1400" b="0" dirty="0">
                <a:effectLst/>
                <a:latin typeface="+mj-lt"/>
              </a:rPr>
              <a:t>Africa contains some of the world’s largest amounts of plastic waste as well as an increasing refugee and displacement crises. DRC is working on the Fair Recycling Project to provide more jobs, higher income and better work conditions for refugees. In Partnership with Mr. Green Africa, refugees are enrolle</a:t>
            </a:r>
            <a:r>
              <a:rPr lang="en-US" sz="1400" dirty="0">
                <a:latin typeface="+mj-lt"/>
              </a:rPr>
              <a:t>d in employment programs</a:t>
            </a:r>
            <a:r>
              <a:rPr lang="en-US" sz="1400" b="0" dirty="0">
                <a:effectLst/>
                <a:latin typeface="+mj-lt"/>
              </a:rPr>
              <a:t> as waste-pickers .</a:t>
            </a:r>
            <a:br>
              <a:rPr lang="en-US" sz="1400" b="0" dirty="0">
                <a:effectLst/>
                <a:latin typeface="+mj-lt"/>
              </a:rPr>
            </a:br>
            <a:r>
              <a:rPr lang="en-US" sz="1400" b="0" dirty="0">
                <a:effectLst/>
                <a:latin typeface="+mj-lt"/>
              </a:rPr>
              <a:t>Unilever buy-up the gathered plastic, which is recycled in new consumer products, contributing to a fair and formal recycling ecosystem in Kenya</a:t>
            </a:r>
            <a:br>
              <a:rPr lang="en-US" dirty="0">
                <a:effectLst/>
              </a:rPr>
            </a:br>
            <a:endParaRPr lang="en-DK" dirty="0"/>
          </a:p>
        </p:txBody>
      </p:sp>
      <p:pic>
        <p:nvPicPr>
          <p:cNvPr id="4" name="Picture 3" descr="A group of people in a warehouse&#10;&#10;Description automatically generated with low confidence">
            <a:extLst>
              <a:ext uri="{FF2B5EF4-FFF2-40B4-BE49-F238E27FC236}">
                <a16:creationId xmlns:a16="http://schemas.microsoft.com/office/drawing/2014/main" id="{27FEC245-355A-740D-3085-1B71FD4A4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 y="3643505"/>
            <a:ext cx="4696460" cy="3130973"/>
          </a:xfrm>
          <a:prstGeom prst="rect">
            <a:avLst/>
          </a:prstGeom>
        </p:spPr>
      </p:pic>
      <p:sp>
        <p:nvSpPr>
          <p:cNvPr id="5" name="TextBox 4">
            <a:extLst>
              <a:ext uri="{FF2B5EF4-FFF2-40B4-BE49-F238E27FC236}">
                <a16:creationId xmlns:a16="http://schemas.microsoft.com/office/drawing/2014/main" id="{78CB358D-BCF4-2401-3AA0-AF2A3B92C3F6}"/>
              </a:ext>
            </a:extLst>
          </p:cNvPr>
          <p:cNvSpPr txBox="1"/>
          <p:nvPr/>
        </p:nvSpPr>
        <p:spPr>
          <a:xfrm>
            <a:off x="6421120" y="4600859"/>
            <a:ext cx="5384800" cy="2092881"/>
          </a:xfrm>
          <a:prstGeom prst="rect">
            <a:avLst/>
          </a:prstGeom>
          <a:noFill/>
        </p:spPr>
        <p:txBody>
          <a:bodyPr wrap="square" rtlCol="0">
            <a:spAutoFit/>
          </a:bodyPr>
          <a:lstStyle/>
          <a:p>
            <a:r>
              <a:rPr lang="en-US" sz="1600" dirty="0">
                <a:latin typeface="Source Sans Pro" panose="020B0503030403020204" pitchFamily="34" charset="0"/>
                <a:ea typeface="Source Sans Pro" panose="020B0503030403020204" pitchFamily="34" charset="0"/>
              </a:rPr>
              <a:t>Partnership Case: </a:t>
            </a:r>
            <a:r>
              <a:rPr lang="en-US" sz="1600" b="1" dirty="0">
                <a:latin typeface="Source Sans Pro" panose="020B0503030403020204" pitchFamily="34" charset="0"/>
                <a:ea typeface="Source Sans Pro" panose="020B0503030403020204" pitchFamily="34" charset="0"/>
              </a:rPr>
              <a:t>Grundfos x DRC</a:t>
            </a:r>
            <a:br>
              <a:rPr lang="en-US" sz="1600" dirty="0">
                <a:latin typeface="Source Sans Pro" panose="020B0503030403020204" pitchFamily="34" charset="0"/>
                <a:ea typeface="Source Sans Pro" panose="020B0503030403020204" pitchFamily="34" charset="0"/>
              </a:rPr>
            </a:br>
            <a:r>
              <a:rPr lang="en-US" sz="1600" dirty="0">
                <a:latin typeface="Source Sans Pro" panose="020B0503030403020204" pitchFamily="34" charset="0"/>
                <a:ea typeface="Source Sans Pro" panose="020B0503030403020204" pitchFamily="34" charset="0"/>
              </a:rPr>
              <a:t>Build-Operate-Transfer: Solar-powered water systems</a:t>
            </a:r>
            <a:endParaRPr lang="en-US" sz="1600" b="1" dirty="0">
              <a:effectLst/>
              <a:latin typeface="Source Sans Pro" panose="020B0503030403020204" pitchFamily="34" charset="0"/>
              <a:ea typeface="Source Sans Pro" panose="020B0503030403020204" pitchFamily="34" charset="0"/>
            </a:endParaRPr>
          </a:p>
          <a:p>
            <a:br>
              <a:rPr lang="en-US" sz="1400" dirty="0">
                <a:effectLst/>
                <a:latin typeface="+mj-lt"/>
              </a:rPr>
            </a:br>
            <a:r>
              <a:rPr lang="en-US" sz="1400" b="0" i="0" dirty="0">
                <a:solidFill>
                  <a:srgbClr val="333333"/>
                </a:solidFill>
                <a:effectLst/>
                <a:latin typeface="+mj-lt"/>
              </a:rPr>
              <a:t>Uganda is among the top refugee-hosting countries in the world. Here, the Danish Refugee Council and Grundfos cooperates in delivering better and more sustainable, solar powered water provision systems to refugees and host communities. It is a significantly cheaper, more sustainable and more climate-friendly approach than delivering water using tank trucks as we previously did</a:t>
            </a:r>
            <a:endParaRPr lang="en-DK" sz="1400" dirty="0">
              <a:latin typeface="+mj-lt"/>
            </a:endParaRPr>
          </a:p>
        </p:txBody>
      </p:sp>
      <p:pic>
        <p:nvPicPr>
          <p:cNvPr id="8" name="Picture 7" descr="A hand holding a touch screen device&#10;&#10;Description automatically generated with low confidence">
            <a:extLst>
              <a:ext uri="{FF2B5EF4-FFF2-40B4-BE49-F238E27FC236}">
                <a16:creationId xmlns:a16="http://schemas.microsoft.com/office/drawing/2014/main" id="{7E5ED18F-E86F-B531-A12A-B50D4D9DE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120" y="1065419"/>
            <a:ext cx="5113338" cy="3417689"/>
          </a:xfrm>
          <a:prstGeom prst="rect">
            <a:avLst/>
          </a:prstGeom>
        </p:spPr>
      </p:pic>
      <p:cxnSp>
        <p:nvCxnSpPr>
          <p:cNvPr id="10" name="Straight Connector 9">
            <a:extLst>
              <a:ext uri="{FF2B5EF4-FFF2-40B4-BE49-F238E27FC236}">
                <a16:creationId xmlns:a16="http://schemas.microsoft.com/office/drawing/2014/main" id="{D72F57EA-97E6-A683-BCD1-17EA84C10D4C}"/>
              </a:ext>
            </a:extLst>
          </p:cNvPr>
          <p:cNvCxnSpPr>
            <a:cxnSpLocks/>
          </p:cNvCxnSpPr>
          <p:nvPr/>
        </p:nvCxnSpPr>
        <p:spPr>
          <a:xfrm>
            <a:off x="5933440" y="1065419"/>
            <a:ext cx="0" cy="5566765"/>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itel 1">
            <a:extLst>
              <a:ext uri="{FF2B5EF4-FFF2-40B4-BE49-F238E27FC236}">
                <a16:creationId xmlns:a16="http://schemas.microsoft.com/office/drawing/2014/main" id="{F561A466-668A-6774-3F75-B46B607F3335}"/>
              </a:ext>
            </a:extLst>
          </p:cNvPr>
          <p:cNvSpPr txBox="1">
            <a:spLocks/>
          </p:cNvSpPr>
          <p:nvPr/>
        </p:nvSpPr>
        <p:spPr>
          <a:xfrm>
            <a:off x="386080" y="428902"/>
            <a:ext cx="10574222" cy="823064"/>
          </a:xfrm>
          <a:prstGeom prst="rect">
            <a:avLst/>
          </a:prstGeom>
        </p:spPr>
        <p:txBody>
          <a:bodyPr>
            <a:noAutofit/>
          </a:bodyPr>
          <a:lstStyle>
            <a:lvl1pPr algn="l" rtl="0" eaLnBrk="1" fontAlgn="base" hangingPunct="1">
              <a:lnSpc>
                <a:spcPts val="3700"/>
              </a:lnSpc>
              <a:spcBef>
                <a:spcPct val="0"/>
              </a:spcBef>
              <a:spcAft>
                <a:spcPct val="0"/>
              </a:spcAft>
              <a:defRPr sz="3600" b="1">
                <a:solidFill>
                  <a:srgbClr val="AF161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342900" algn="l" rtl="0" eaLnBrk="1" fontAlgn="base" hangingPunct="1">
              <a:spcBef>
                <a:spcPct val="0"/>
              </a:spcBef>
              <a:spcAft>
                <a:spcPct val="0"/>
              </a:spcAft>
              <a:defRPr sz="2400">
                <a:solidFill>
                  <a:schemeClr val="accent1"/>
                </a:solidFill>
                <a:latin typeface="Arial" charset="0"/>
              </a:defRPr>
            </a:lvl6pPr>
            <a:lvl7pPr marL="685800" algn="l" rtl="0" eaLnBrk="1" fontAlgn="base" hangingPunct="1">
              <a:spcBef>
                <a:spcPct val="0"/>
              </a:spcBef>
              <a:spcAft>
                <a:spcPct val="0"/>
              </a:spcAft>
              <a:defRPr sz="2400">
                <a:solidFill>
                  <a:schemeClr val="accent1"/>
                </a:solidFill>
                <a:latin typeface="Arial" charset="0"/>
              </a:defRPr>
            </a:lvl7pPr>
            <a:lvl8pPr marL="1028700" algn="l" rtl="0" eaLnBrk="1" fontAlgn="base" hangingPunct="1">
              <a:spcBef>
                <a:spcPct val="0"/>
              </a:spcBef>
              <a:spcAft>
                <a:spcPct val="0"/>
              </a:spcAft>
              <a:defRPr sz="2400">
                <a:solidFill>
                  <a:schemeClr val="accent1"/>
                </a:solidFill>
                <a:latin typeface="Arial" charset="0"/>
              </a:defRPr>
            </a:lvl8pPr>
            <a:lvl9pPr marL="1371600" algn="l" rtl="0" eaLnBrk="1" fontAlgn="base" hangingPunct="1">
              <a:spcBef>
                <a:spcPct val="0"/>
              </a:spcBef>
              <a:spcAft>
                <a:spcPct val="0"/>
              </a:spcAft>
              <a:defRPr sz="2400">
                <a:solidFill>
                  <a:schemeClr val="accent1"/>
                </a:solidFill>
                <a:latin typeface="Arial" charset="0"/>
              </a:defRPr>
            </a:lvl9pPr>
          </a:lstStyle>
          <a:p>
            <a:r>
              <a:rPr lang="da-DK" sz="4800" b="0" kern="0" dirty="0">
                <a:solidFill>
                  <a:srgbClr val="C00000"/>
                </a:solidFill>
                <a:latin typeface="Source Sans Pro" panose="020B0503030403020204" pitchFamily="34" charset="0"/>
                <a:ea typeface="Source Sans Pro" panose="020B0503030403020204" pitchFamily="34" charset="0"/>
              </a:rPr>
              <a:t>Partnership Cases</a:t>
            </a:r>
            <a:br>
              <a:rPr lang="da-DK" sz="4800" b="0" kern="0" dirty="0">
                <a:latin typeface="+mj-lt"/>
              </a:rPr>
            </a:br>
            <a:endParaRPr lang="da-DK" sz="4800" b="0" kern="0" dirty="0">
              <a:latin typeface="+mj-lt"/>
            </a:endParaRPr>
          </a:p>
        </p:txBody>
      </p:sp>
    </p:spTree>
    <p:extLst>
      <p:ext uri="{BB962C8B-B14F-4D97-AF65-F5344CB8AC3E}">
        <p14:creationId xmlns:p14="http://schemas.microsoft.com/office/powerpoint/2010/main" val="156628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D73702-C5D1-6585-7116-FDDC1B0035CF}"/>
              </a:ext>
            </a:extLst>
          </p:cNvPr>
          <p:cNvSpPr txBox="1"/>
          <p:nvPr/>
        </p:nvSpPr>
        <p:spPr>
          <a:xfrm>
            <a:off x="386079" y="1207071"/>
            <a:ext cx="5555215" cy="2308324"/>
          </a:xfrm>
          <a:prstGeom prst="rect">
            <a:avLst/>
          </a:prstGeom>
          <a:noFill/>
        </p:spPr>
        <p:txBody>
          <a:bodyPr wrap="square" rtlCol="0">
            <a:spAutoFit/>
          </a:bodyPr>
          <a:lstStyle/>
          <a:p>
            <a:r>
              <a:rPr lang="en-US" sz="1600" dirty="0">
                <a:latin typeface="Source Sans Pro" panose="020B0503030403020204" pitchFamily="34" charset="0"/>
                <a:ea typeface="Source Sans Pro" panose="020B0503030403020204" pitchFamily="34" charset="0"/>
              </a:rPr>
              <a:t>Partnership Case: </a:t>
            </a:r>
            <a:r>
              <a:rPr lang="en-US" sz="1600" b="1" dirty="0">
                <a:latin typeface="Source Sans Pro" panose="020B0503030403020204" pitchFamily="34" charset="0"/>
                <a:ea typeface="Source Sans Pro" panose="020B0503030403020204" pitchFamily="34" charset="0"/>
              </a:rPr>
              <a:t>IMB x DRC</a:t>
            </a:r>
          </a:p>
          <a:p>
            <a:r>
              <a:rPr lang="en-US" sz="1600" dirty="0">
                <a:latin typeface="Source Sans Pro" panose="020B0503030403020204" pitchFamily="34" charset="0"/>
                <a:ea typeface="Source Sans Pro" panose="020B0503030403020204" pitchFamily="34" charset="0"/>
              </a:rPr>
              <a:t>Foresight: Big data predictability tool</a:t>
            </a:r>
          </a:p>
          <a:p>
            <a:endParaRPr lang="en-US" sz="1400" b="1" dirty="0">
              <a:effectLst/>
              <a:latin typeface="Source Sans Pro" panose="020B0503030403020204" pitchFamily="34" charset="0"/>
              <a:ea typeface="Source Sans Pro" panose="020B0503030403020204" pitchFamily="34" charset="0"/>
            </a:endParaRPr>
          </a:p>
          <a:p>
            <a:r>
              <a:rPr lang="en-US" sz="1400" b="0" i="0" dirty="0">
                <a:solidFill>
                  <a:srgbClr val="333333"/>
                </a:solidFill>
                <a:effectLst/>
                <a:latin typeface="Source Sans Pro" panose="020B0503030403020204" pitchFamily="34" charset="0"/>
                <a:ea typeface="Source Sans Pro" panose="020B0503030403020204" pitchFamily="34" charset="0"/>
              </a:rPr>
              <a:t>With support from IBM and the Danish Ministry of Foreign Affairs, the Danish Refugee Council has developed </a:t>
            </a:r>
            <a:r>
              <a:rPr lang="en-US" sz="1400" b="0" i="1" dirty="0">
                <a:solidFill>
                  <a:srgbClr val="333333"/>
                </a:solidFill>
                <a:effectLst/>
                <a:latin typeface="Source Sans Pro" panose="020B0503030403020204" pitchFamily="34" charset="0"/>
                <a:ea typeface="Source Sans Pro" panose="020B0503030403020204" pitchFamily="34" charset="0"/>
              </a:rPr>
              <a:t>Foresight </a:t>
            </a:r>
            <a:r>
              <a:rPr lang="en-US" sz="1400" b="0" i="0" dirty="0">
                <a:solidFill>
                  <a:srgbClr val="333333"/>
                </a:solidFill>
                <a:effectLst/>
                <a:latin typeface="Source Sans Pro" panose="020B0503030403020204" pitchFamily="34" charset="0"/>
                <a:ea typeface="Source Sans Pro" panose="020B0503030403020204" pitchFamily="34" charset="0"/>
              </a:rPr>
              <a:t>- an innovative, analytical software. Through predictive analyses of factors such as economy, conflict level, climate, governance and other data </a:t>
            </a:r>
            <a:r>
              <a:rPr lang="en-US" sz="1400" b="0" i="1" dirty="0">
                <a:solidFill>
                  <a:srgbClr val="333333"/>
                </a:solidFill>
                <a:effectLst/>
                <a:latin typeface="Source Sans Pro" panose="020B0503030403020204" pitchFamily="34" charset="0"/>
                <a:ea typeface="Source Sans Pro" panose="020B0503030403020204" pitchFamily="34" charset="0"/>
              </a:rPr>
              <a:t>Foresight</a:t>
            </a:r>
            <a:r>
              <a:rPr lang="en-US" sz="1400" b="0" i="0" dirty="0">
                <a:solidFill>
                  <a:srgbClr val="333333"/>
                </a:solidFill>
                <a:effectLst/>
                <a:latin typeface="Source Sans Pro" panose="020B0503030403020204" pitchFamily="34" charset="0"/>
                <a:ea typeface="Source Sans Pro" panose="020B0503030403020204" pitchFamily="34" charset="0"/>
              </a:rPr>
              <a:t> can forecast large-scale forced displacement allowing governments and humanitarian organizations to respond earlier and more efficiently.</a:t>
            </a:r>
            <a:endParaRPr lang="en-US" sz="1400" b="1" dirty="0">
              <a:effectLst/>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78CB358D-BCF4-2401-3AA0-AF2A3B92C3F6}"/>
              </a:ext>
            </a:extLst>
          </p:cNvPr>
          <p:cNvSpPr txBox="1"/>
          <p:nvPr/>
        </p:nvSpPr>
        <p:spPr>
          <a:xfrm>
            <a:off x="6390619" y="4816302"/>
            <a:ext cx="5673037" cy="1877437"/>
          </a:xfrm>
          <a:prstGeom prst="rect">
            <a:avLst/>
          </a:prstGeom>
          <a:noFill/>
        </p:spPr>
        <p:txBody>
          <a:bodyPr wrap="square" rtlCol="0">
            <a:spAutoFit/>
          </a:bodyPr>
          <a:lstStyle/>
          <a:p>
            <a:r>
              <a:rPr lang="en-US" sz="1600" dirty="0">
                <a:latin typeface="Source Sans Pro" panose="020B0503030403020204" pitchFamily="34" charset="0"/>
                <a:ea typeface="Source Sans Pro" panose="020B0503030403020204" pitchFamily="34" charset="0"/>
              </a:rPr>
              <a:t>Partnership Case: </a:t>
            </a:r>
            <a:r>
              <a:rPr lang="en-US" sz="1600" b="1" dirty="0">
                <a:latin typeface="Source Sans Pro" panose="020B0503030403020204" pitchFamily="34" charset="0"/>
                <a:ea typeface="Source Sans Pro" panose="020B0503030403020204" pitchFamily="34" charset="0"/>
              </a:rPr>
              <a:t>Novo Nordisk Foundation x DRC</a:t>
            </a:r>
            <a:br>
              <a:rPr lang="en-US" sz="1600" dirty="0">
                <a:latin typeface="Source Sans Pro" panose="020B0503030403020204" pitchFamily="34" charset="0"/>
                <a:ea typeface="Source Sans Pro" panose="020B0503030403020204" pitchFamily="34" charset="0"/>
              </a:rPr>
            </a:br>
            <a:r>
              <a:rPr lang="en-US" sz="1600" dirty="0">
                <a:latin typeface="Source Sans Pro" panose="020B0503030403020204" pitchFamily="34" charset="0"/>
                <a:ea typeface="Source Sans Pro" panose="020B0503030403020204" pitchFamily="34" charset="0"/>
              </a:rPr>
              <a:t>RYSE: Youth project for socially and economically empowerment</a:t>
            </a:r>
            <a:endParaRPr lang="en-US" sz="1600" b="1" dirty="0">
              <a:effectLst/>
              <a:latin typeface="Source Sans Pro" panose="020B0503030403020204" pitchFamily="34" charset="0"/>
              <a:ea typeface="Source Sans Pro" panose="020B0503030403020204" pitchFamily="34" charset="0"/>
            </a:endParaRPr>
          </a:p>
          <a:p>
            <a:br>
              <a:rPr lang="en-US" sz="1400" dirty="0">
                <a:effectLst/>
                <a:latin typeface="Source Sans Pro" panose="020B0503030403020204" pitchFamily="34" charset="0"/>
                <a:ea typeface="Source Sans Pro" panose="020B0503030403020204" pitchFamily="34" charset="0"/>
              </a:rPr>
            </a:br>
            <a:r>
              <a:rPr lang="en-US" sz="1400" dirty="0">
                <a:effectLst/>
                <a:latin typeface="Source Sans Pro" panose="020B0503030403020204" pitchFamily="34" charset="0"/>
                <a:ea typeface="Source Sans Pro" panose="020B0503030403020204" pitchFamily="34" charset="0"/>
              </a:rPr>
              <a:t>In Jordan, the Novo Nordisk Foundation supports RYSE, a project where the Danish Refugee Council and four partner organizations' are engaging 25,000+ young Syrian refugees and vulnerable young Jordanians in building resilient futures for themselves and their communities through access to education and support to positive transition into adulthood</a:t>
            </a:r>
            <a:endParaRPr lang="en-DK" sz="1400" dirty="0">
              <a:latin typeface="Source Sans Pro" panose="020B0503030403020204" pitchFamily="34" charset="0"/>
              <a:ea typeface="Source Sans Pro" panose="020B0503030403020204" pitchFamily="34" charset="0"/>
            </a:endParaRPr>
          </a:p>
        </p:txBody>
      </p:sp>
      <p:cxnSp>
        <p:nvCxnSpPr>
          <p:cNvPr id="10" name="Straight Connector 9">
            <a:extLst>
              <a:ext uri="{FF2B5EF4-FFF2-40B4-BE49-F238E27FC236}">
                <a16:creationId xmlns:a16="http://schemas.microsoft.com/office/drawing/2014/main" id="{D72F57EA-97E6-A683-BCD1-17EA84C10D4C}"/>
              </a:ext>
            </a:extLst>
          </p:cNvPr>
          <p:cNvCxnSpPr>
            <a:cxnSpLocks/>
          </p:cNvCxnSpPr>
          <p:nvPr/>
        </p:nvCxnSpPr>
        <p:spPr>
          <a:xfrm>
            <a:off x="5933440" y="1251966"/>
            <a:ext cx="0" cy="5380218"/>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itel 1">
            <a:extLst>
              <a:ext uri="{FF2B5EF4-FFF2-40B4-BE49-F238E27FC236}">
                <a16:creationId xmlns:a16="http://schemas.microsoft.com/office/drawing/2014/main" id="{F561A466-668A-6774-3F75-B46B607F3335}"/>
              </a:ext>
            </a:extLst>
          </p:cNvPr>
          <p:cNvSpPr txBox="1">
            <a:spLocks/>
          </p:cNvSpPr>
          <p:nvPr/>
        </p:nvSpPr>
        <p:spPr>
          <a:xfrm>
            <a:off x="386080" y="428902"/>
            <a:ext cx="10574222" cy="823064"/>
          </a:xfrm>
          <a:prstGeom prst="rect">
            <a:avLst/>
          </a:prstGeom>
        </p:spPr>
        <p:txBody>
          <a:bodyPr>
            <a:noAutofit/>
          </a:bodyPr>
          <a:lstStyle>
            <a:lvl1pPr algn="l" rtl="0" eaLnBrk="1" fontAlgn="base" hangingPunct="1">
              <a:lnSpc>
                <a:spcPts val="3700"/>
              </a:lnSpc>
              <a:spcBef>
                <a:spcPct val="0"/>
              </a:spcBef>
              <a:spcAft>
                <a:spcPct val="0"/>
              </a:spcAft>
              <a:defRPr sz="3600" b="1">
                <a:solidFill>
                  <a:srgbClr val="AF161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342900" algn="l" rtl="0" eaLnBrk="1" fontAlgn="base" hangingPunct="1">
              <a:spcBef>
                <a:spcPct val="0"/>
              </a:spcBef>
              <a:spcAft>
                <a:spcPct val="0"/>
              </a:spcAft>
              <a:defRPr sz="2400">
                <a:solidFill>
                  <a:schemeClr val="accent1"/>
                </a:solidFill>
                <a:latin typeface="Arial" charset="0"/>
              </a:defRPr>
            </a:lvl6pPr>
            <a:lvl7pPr marL="685800" algn="l" rtl="0" eaLnBrk="1" fontAlgn="base" hangingPunct="1">
              <a:spcBef>
                <a:spcPct val="0"/>
              </a:spcBef>
              <a:spcAft>
                <a:spcPct val="0"/>
              </a:spcAft>
              <a:defRPr sz="2400">
                <a:solidFill>
                  <a:schemeClr val="accent1"/>
                </a:solidFill>
                <a:latin typeface="Arial" charset="0"/>
              </a:defRPr>
            </a:lvl7pPr>
            <a:lvl8pPr marL="1028700" algn="l" rtl="0" eaLnBrk="1" fontAlgn="base" hangingPunct="1">
              <a:spcBef>
                <a:spcPct val="0"/>
              </a:spcBef>
              <a:spcAft>
                <a:spcPct val="0"/>
              </a:spcAft>
              <a:defRPr sz="2400">
                <a:solidFill>
                  <a:schemeClr val="accent1"/>
                </a:solidFill>
                <a:latin typeface="Arial" charset="0"/>
              </a:defRPr>
            </a:lvl8pPr>
            <a:lvl9pPr marL="1371600" algn="l" rtl="0" eaLnBrk="1" fontAlgn="base" hangingPunct="1">
              <a:spcBef>
                <a:spcPct val="0"/>
              </a:spcBef>
              <a:spcAft>
                <a:spcPct val="0"/>
              </a:spcAft>
              <a:defRPr sz="2400">
                <a:solidFill>
                  <a:schemeClr val="accent1"/>
                </a:solidFill>
                <a:latin typeface="Arial" charset="0"/>
              </a:defRPr>
            </a:lvl9pPr>
          </a:lstStyle>
          <a:p>
            <a:r>
              <a:rPr lang="da-DK" sz="4800" b="0" kern="0" dirty="0">
                <a:solidFill>
                  <a:srgbClr val="C00000"/>
                </a:solidFill>
                <a:latin typeface="Source Sans Pro" panose="020B0503030403020204" pitchFamily="34" charset="0"/>
                <a:ea typeface="Source Sans Pro" panose="020B0503030403020204" pitchFamily="34" charset="0"/>
              </a:rPr>
              <a:t>Partnership Cases</a:t>
            </a:r>
            <a:br>
              <a:rPr lang="da-DK" sz="4800" b="0" kern="0" dirty="0">
                <a:latin typeface="Source Sans Pro" panose="020B0503030403020204" pitchFamily="34" charset="0"/>
                <a:ea typeface="Source Sans Pro" panose="020B0503030403020204" pitchFamily="34" charset="0"/>
              </a:rPr>
            </a:br>
            <a:endParaRPr lang="da-DK" sz="4800" b="0" kern="0" dirty="0">
              <a:latin typeface="Source Sans Pro" panose="020B0503030403020204" pitchFamily="34" charset="0"/>
              <a:ea typeface="Source Sans Pro" panose="020B0503030403020204" pitchFamily="34" charset="0"/>
            </a:endParaRPr>
          </a:p>
        </p:txBody>
      </p:sp>
      <p:pic>
        <p:nvPicPr>
          <p:cNvPr id="12" name="Picture 11" descr="A picture containing mosaic&#10;&#10;Description automatically generated">
            <a:extLst>
              <a:ext uri="{FF2B5EF4-FFF2-40B4-BE49-F238E27FC236}">
                <a16:creationId xmlns:a16="http://schemas.microsoft.com/office/drawing/2014/main" id="{94D2C45A-B6C9-2130-3C73-6ABA4C50A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37" y="3602351"/>
            <a:ext cx="4765040" cy="3174211"/>
          </a:xfrm>
          <a:prstGeom prst="rect">
            <a:avLst/>
          </a:prstGeom>
        </p:spPr>
      </p:pic>
      <p:pic>
        <p:nvPicPr>
          <p:cNvPr id="4" name="Picture 3" descr="A group of women posing for a photo&#10;&#10;Description automatically generated with low confidence">
            <a:extLst>
              <a:ext uri="{FF2B5EF4-FFF2-40B4-BE49-F238E27FC236}">
                <a16:creationId xmlns:a16="http://schemas.microsoft.com/office/drawing/2014/main" id="{82BF2FDA-34E0-45C8-68B0-D29C0D209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352" y="1207071"/>
            <a:ext cx="5019001" cy="3342655"/>
          </a:xfrm>
          <a:prstGeom prst="rect">
            <a:avLst/>
          </a:prstGeom>
        </p:spPr>
      </p:pic>
    </p:spTree>
    <p:extLst>
      <p:ext uri="{BB962C8B-B14F-4D97-AF65-F5344CB8AC3E}">
        <p14:creationId xmlns:p14="http://schemas.microsoft.com/office/powerpoint/2010/main" val="141438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9836-81F0-23CD-619B-238F416454CD}"/>
              </a:ext>
            </a:extLst>
          </p:cNvPr>
          <p:cNvSpPr>
            <a:spLocks noGrp="1"/>
          </p:cNvSpPr>
          <p:nvPr>
            <p:ph type="title"/>
          </p:nvPr>
        </p:nvSpPr>
        <p:spPr>
          <a:xfrm>
            <a:off x="208763" y="36512"/>
            <a:ext cx="10515600" cy="1325563"/>
          </a:xfrm>
        </p:spPr>
        <p:txBody>
          <a:bodyPr>
            <a:normAutofit/>
          </a:bodyPr>
          <a:lstStyle/>
          <a:p>
            <a:r>
              <a:rPr lang="en-US" sz="4800" dirty="0">
                <a:solidFill>
                  <a:srgbClr val="C00000"/>
                </a:solidFill>
              </a:rPr>
              <a:t>Deep Dive: Climate and Environment</a:t>
            </a:r>
            <a:br>
              <a:rPr lang="en-US" sz="4800" dirty="0">
                <a:solidFill>
                  <a:srgbClr val="C00000"/>
                </a:solidFill>
              </a:rPr>
            </a:br>
            <a:r>
              <a:rPr lang="en-US" sz="2000" dirty="0">
                <a:solidFill>
                  <a:srgbClr val="C00000"/>
                </a:solidFill>
              </a:rPr>
              <a:t>To potentially involve and engage in as discussed in our meeting</a:t>
            </a:r>
            <a:endParaRPr lang="en-DK" sz="4800" dirty="0">
              <a:solidFill>
                <a:srgbClr val="C00000"/>
              </a:solidFill>
            </a:endParaRPr>
          </a:p>
        </p:txBody>
      </p:sp>
      <p:graphicFrame>
        <p:nvGraphicFramePr>
          <p:cNvPr id="6" name="Diagram 5">
            <a:extLst>
              <a:ext uri="{FF2B5EF4-FFF2-40B4-BE49-F238E27FC236}">
                <a16:creationId xmlns:a16="http://schemas.microsoft.com/office/drawing/2014/main" id="{ECDD0B21-2A20-E09A-9050-0E6E95F4317B}"/>
              </a:ext>
            </a:extLst>
          </p:cNvPr>
          <p:cNvGraphicFramePr/>
          <p:nvPr/>
        </p:nvGraphicFramePr>
        <p:xfrm>
          <a:off x="-923073" y="1505415"/>
          <a:ext cx="7457688" cy="4989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112F52FD-595C-840D-EC08-0F948B5F8BBE}"/>
              </a:ext>
            </a:extLst>
          </p:cNvPr>
          <p:cNvSpPr txBox="1"/>
          <p:nvPr/>
        </p:nvSpPr>
        <p:spPr>
          <a:xfrm>
            <a:off x="4938050" y="1276416"/>
            <a:ext cx="4792765" cy="5724644"/>
          </a:xfrm>
          <a:prstGeom prst="rect">
            <a:avLst/>
          </a:prstGeom>
          <a:noFill/>
        </p:spPr>
        <p:txBody>
          <a:bodyPr wrap="square" lIns="91440" tIns="45720" rIns="91440" bIns="45720" rtlCol="0" anchor="t">
            <a:spAutoFit/>
          </a:bodyPr>
          <a:lstStyle/>
          <a:p>
            <a:r>
              <a:rPr lang="en-US" sz="1600" b="1" dirty="0">
                <a:latin typeface="+mj-lt"/>
              </a:rPr>
              <a:t>Ideas for areas to explore</a:t>
            </a:r>
            <a:endParaRPr lang="en-US" sz="1600" b="1" dirty="0">
              <a:latin typeface="+mj-lt"/>
              <a:cs typeface="Calibri Light"/>
            </a:endParaRPr>
          </a:p>
          <a:p>
            <a:endParaRPr lang="en-US" sz="1400" dirty="0">
              <a:latin typeface="+mj-lt"/>
            </a:endParaRPr>
          </a:p>
          <a:p>
            <a:pPr marL="342900" indent="-342900">
              <a:buFont typeface="Wingdings" panose="05000000000000000000" pitchFamily="2" charset="2"/>
              <a:buChar char="§"/>
            </a:pPr>
            <a:r>
              <a:rPr lang="en-US" sz="1400" dirty="0">
                <a:latin typeface="+mj-lt"/>
              </a:rPr>
              <a:t>Reduction of carbon footprint:</a:t>
            </a:r>
            <a:endParaRPr lang="en-US" sz="1400" dirty="0">
              <a:latin typeface="+mj-lt"/>
              <a:cs typeface="Calibri Light"/>
            </a:endParaRPr>
          </a:p>
          <a:p>
            <a:pPr marL="800100" lvl="1" indent="-342900">
              <a:buFont typeface="Wingdings" panose="05000000000000000000" pitchFamily="2" charset="2"/>
              <a:buChar char="Ø"/>
            </a:pPr>
            <a:r>
              <a:rPr lang="en-US" sz="1400" dirty="0">
                <a:latin typeface="+mj-lt"/>
              </a:rPr>
              <a:t>Carbon credit and carbon capture</a:t>
            </a:r>
          </a:p>
          <a:p>
            <a:pPr marL="800100" lvl="1" indent="-342900">
              <a:buFont typeface="Wingdings" panose="05000000000000000000" pitchFamily="2" charset="2"/>
              <a:buChar char="Ø"/>
            </a:pPr>
            <a:r>
              <a:rPr lang="en-US" sz="1400" dirty="0">
                <a:latin typeface="+mj-lt"/>
              </a:rPr>
              <a:t>Pilot project underway in Uganda on how to become part of carbon credit markets</a:t>
            </a:r>
            <a:endParaRPr lang="en-US" sz="1400" dirty="0">
              <a:latin typeface="+mj-lt"/>
              <a:cs typeface="Calibri Light"/>
            </a:endParaRPr>
          </a:p>
          <a:p>
            <a:pPr marL="800100" lvl="1" indent="-342900">
              <a:buFont typeface="Wingdings" panose="05000000000000000000" pitchFamily="2" charset="2"/>
              <a:buChar char="§"/>
            </a:pPr>
            <a:r>
              <a:rPr lang="en-US" sz="1400" dirty="0">
                <a:latin typeface="+mj-lt"/>
              </a:rPr>
              <a:t>Supply chain (scope 3) carbon accounting</a:t>
            </a:r>
            <a:endParaRPr lang="en-US" sz="1400" dirty="0">
              <a:latin typeface="+mj-lt"/>
              <a:cs typeface="Calibri Light"/>
            </a:endParaRPr>
          </a:p>
          <a:p>
            <a:pPr marL="342900" indent="-342900">
              <a:buFont typeface="Wingdings" panose="05000000000000000000" pitchFamily="2" charset="2"/>
              <a:buChar char="Ø"/>
            </a:pPr>
            <a:endParaRPr lang="en-US" sz="1400" dirty="0">
              <a:latin typeface="+mj-lt"/>
            </a:endParaRPr>
          </a:p>
          <a:p>
            <a:pPr marL="342900" indent="-342900">
              <a:buFont typeface="Wingdings" panose="05000000000000000000" pitchFamily="2" charset="2"/>
              <a:buChar char="§"/>
            </a:pPr>
            <a:r>
              <a:rPr lang="en-US" sz="1400" dirty="0">
                <a:latin typeface="+mj-lt"/>
              </a:rPr>
              <a:t>Regenerative and bio circular economy: Burundi case for interest (Video: </a:t>
            </a:r>
            <a:r>
              <a:rPr lang="en-US" sz="1400" dirty="0">
                <a:latin typeface="+mj-lt"/>
                <a:hlinkClick r:id="rId7"/>
              </a:rPr>
              <a:t>Restoring the </a:t>
            </a:r>
            <a:r>
              <a:rPr lang="en-US" sz="1400" dirty="0" err="1">
                <a:latin typeface="+mj-lt"/>
                <a:hlinkClick r:id="rId7"/>
              </a:rPr>
              <a:t>Colline</a:t>
            </a:r>
            <a:r>
              <a:rPr lang="en-US" sz="1400" dirty="0">
                <a:latin typeface="+mj-lt"/>
              </a:rPr>
              <a:t>) – is working on scaling regenerative practices under DANIDA strategic partnership agreement</a:t>
            </a:r>
            <a:endParaRPr lang="en-US" sz="1400" dirty="0">
              <a:latin typeface="+mj-lt"/>
              <a:cs typeface="Calibri Light"/>
            </a:endParaRPr>
          </a:p>
          <a:p>
            <a:pPr marL="342900" indent="-342900">
              <a:buFont typeface="Wingdings" panose="05000000000000000000" pitchFamily="2" charset="2"/>
              <a:buChar char="Ø"/>
            </a:pPr>
            <a:endParaRPr lang="en-US" sz="1400" dirty="0">
              <a:effectLst/>
              <a:latin typeface="+mj-lt"/>
            </a:endParaRPr>
          </a:p>
          <a:p>
            <a:pPr marL="342900" indent="-342900">
              <a:buFont typeface="Wingdings" panose="05000000000000000000" pitchFamily="2" charset="2"/>
              <a:buChar char="§"/>
            </a:pPr>
            <a:r>
              <a:rPr lang="en-US" sz="1400" dirty="0">
                <a:latin typeface="+mj-lt"/>
              </a:rPr>
              <a:t>Development of sustainable products and services within the core sectors and supply chain: Shelter, camp management, emergency kits etc.</a:t>
            </a:r>
            <a:endParaRPr lang="en-US" sz="1400" dirty="0">
              <a:latin typeface="+mj-lt"/>
              <a:cs typeface="Calibri Light"/>
            </a:endParaRPr>
          </a:p>
          <a:p>
            <a:pPr marL="342900" indent="-342900">
              <a:buFont typeface="Wingdings" panose="05000000000000000000" pitchFamily="2" charset="2"/>
              <a:buChar char="Ø"/>
            </a:pPr>
            <a:endParaRPr lang="en-US" sz="1400" dirty="0">
              <a:effectLst/>
              <a:latin typeface="+mj-lt"/>
            </a:endParaRPr>
          </a:p>
          <a:p>
            <a:pPr marL="342900" indent="-342900">
              <a:buFont typeface="Wingdings" panose="05000000000000000000" pitchFamily="2" charset="2"/>
              <a:buChar char="§"/>
            </a:pPr>
            <a:r>
              <a:rPr lang="en-US" sz="1400" dirty="0">
                <a:latin typeface="+mj-lt"/>
              </a:rPr>
              <a:t>New innovative climate finance models explore. DRC is exploring designs on a DRC Climate</a:t>
            </a:r>
            <a:r>
              <a:rPr lang="en-US" sz="1400" dirty="0">
                <a:effectLst/>
                <a:latin typeface="+mj-lt"/>
              </a:rPr>
              <a:t> Fund</a:t>
            </a:r>
            <a:r>
              <a:rPr lang="en-US" sz="1400" dirty="0">
                <a:latin typeface="+mj-lt"/>
              </a:rPr>
              <a:t> (leads: </a:t>
            </a:r>
            <a:r>
              <a:rPr lang="en-US" sz="1400" dirty="0">
                <a:effectLst/>
                <a:latin typeface="+mj-lt"/>
              </a:rPr>
              <a:t>global </a:t>
            </a:r>
            <a:r>
              <a:rPr lang="en-US" sz="1400" dirty="0">
                <a:latin typeface="+mj-lt"/>
              </a:rPr>
              <a:t>innovative finance team and climate advisor).</a:t>
            </a:r>
            <a:r>
              <a:rPr lang="en-US" sz="1400" dirty="0">
                <a:effectLst/>
                <a:latin typeface="+mj-lt"/>
              </a:rPr>
              <a:t> </a:t>
            </a:r>
            <a:r>
              <a:rPr lang="en-US" sz="1400" dirty="0">
                <a:latin typeface="+mj-lt"/>
              </a:rPr>
              <a:t>Sparring</a:t>
            </a:r>
            <a:r>
              <a:rPr lang="en-US" sz="1400" dirty="0">
                <a:effectLst/>
                <a:latin typeface="+mj-lt"/>
              </a:rPr>
              <a:t> on </a:t>
            </a:r>
            <a:r>
              <a:rPr lang="en-US" sz="1400" dirty="0">
                <a:latin typeface="+mj-lt"/>
              </a:rPr>
              <a:t>the set up and themes (topics of interest: clean energy for refugees, desertification and water management in agriculture in Iraq, </a:t>
            </a:r>
            <a:r>
              <a:rPr lang="en-US" sz="1400" dirty="0" err="1">
                <a:latin typeface="+mj-lt"/>
              </a:rPr>
              <a:t>decarbonisation</a:t>
            </a:r>
            <a:r>
              <a:rPr lang="en-US" sz="1400" dirty="0">
                <a:latin typeface="+mj-lt"/>
              </a:rPr>
              <a:t> initiatives)</a:t>
            </a:r>
            <a:endParaRPr lang="en-US" sz="1400" dirty="0">
              <a:effectLst/>
              <a:latin typeface="+mj-lt"/>
              <a:cs typeface="Calibri Light"/>
            </a:endParaRPr>
          </a:p>
          <a:p>
            <a:br>
              <a:rPr lang="en-US" sz="1400" dirty="0">
                <a:effectLst/>
                <a:latin typeface="+mj-lt"/>
              </a:rPr>
            </a:br>
            <a:r>
              <a:rPr lang="en-US" sz="1400" b="1" dirty="0">
                <a:effectLst/>
                <a:latin typeface="+mj-lt"/>
              </a:rPr>
              <a:t>Next step</a:t>
            </a:r>
            <a:r>
              <a:rPr lang="en-US" sz="1400" dirty="0">
                <a:effectLst/>
                <a:latin typeface="+mj-lt"/>
              </a:rPr>
              <a:t>: Lillah and </a:t>
            </a:r>
            <a:r>
              <a:rPr lang="en-US" sz="1400" dirty="0" err="1">
                <a:effectLst/>
                <a:latin typeface="+mj-lt"/>
              </a:rPr>
              <a:t>Luvisa</a:t>
            </a:r>
            <a:r>
              <a:rPr lang="en-US" sz="1400" dirty="0">
                <a:effectLst/>
                <a:latin typeface="+mj-lt"/>
              </a:rPr>
              <a:t> to connect</a:t>
            </a:r>
            <a:endParaRPr lang="en-DK" sz="1400" dirty="0">
              <a:latin typeface="+mj-lt"/>
              <a:cs typeface="Calibri Light"/>
            </a:endParaRPr>
          </a:p>
        </p:txBody>
      </p:sp>
      <p:sp>
        <p:nvSpPr>
          <p:cNvPr id="9" name="Rectangle 8">
            <a:hlinkClick r:id="rId8"/>
            <a:extLst>
              <a:ext uri="{FF2B5EF4-FFF2-40B4-BE49-F238E27FC236}">
                <a16:creationId xmlns:a16="http://schemas.microsoft.com/office/drawing/2014/main" id="{59D40347-4550-889C-73B2-08D0393475C1}"/>
              </a:ext>
            </a:extLst>
          </p:cNvPr>
          <p:cNvSpPr/>
          <p:nvPr/>
        </p:nvSpPr>
        <p:spPr>
          <a:xfrm>
            <a:off x="9857677" y="1362075"/>
            <a:ext cx="1926051" cy="2384735"/>
          </a:xfrm>
          <a:prstGeom prst="rect">
            <a:avLst/>
          </a:prstGeom>
          <a:solidFill>
            <a:schemeClr val="bg2">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Learn more</a:t>
            </a:r>
          </a:p>
          <a:p>
            <a:pPr algn="ctr"/>
            <a:endParaRPr lang="en-US"/>
          </a:p>
          <a:p>
            <a:pPr algn="ctr"/>
            <a:r>
              <a:rPr lang="en-US"/>
              <a:t>DRC’s Framework on Climate Change and Environment</a:t>
            </a:r>
          </a:p>
        </p:txBody>
      </p:sp>
      <p:sp>
        <p:nvSpPr>
          <p:cNvPr id="11" name="Rectangle 10">
            <a:hlinkClick r:id="rId9"/>
            <a:extLst>
              <a:ext uri="{FF2B5EF4-FFF2-40B4-BE49-F238E27FC236}">
                <a16:creationId xmlns:a16="http://schemas.microsoft.com/office/drawing/2014/main" id="{728677AB-7972-93BD-9570-7932D4DB255A}"/>
              </a:ext>
            </a:extLst>
          </p:cNvPr>
          <p:cNvSpPr/>
          <p:nvPr/>
        </p:nvSpPr>
        <p:spPr>
          <a:xfrm>
            <a:off x="9857677" y="4001282"/>
            <a:ext cx="1926051" cy="2384735"/>
          </a:xfrm>
          <a:prstGeom prst="rect">
            <a:avLst/>
          </a:prstGeom>
          <a:solidFill>
            <a:schemeClr val="bg2">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Learn more</a:t>
            </a:r>
          </a:p>
          <a:p>
            <a:pPr algn="ctr"/>
            <a:endParaRPr lang="en-US"/>
          </a:p>
          <a:p>
            <a:pPr algn="ctr"/>
            <a:r>
              <a:rPr lang="en-US"/>
              <a:t>DRC’s Climate and Environmental Performance Report 2021</a:t>
            </a:r>
          </a:p>
        </p:txBody>
      </p:sp>
      <p:sp>
        <p:nvSpPr>
          <p:cNvPr id="12" name="TextBox 11">
            <a:extLst>
              <a:ext uri="{FF2B5EF4-FFF2-40B4-BE49-F238E27FC236}">
                <a16:creationId xmlns:a16="http://schemas.microsoft.com/office/drawing/2014/main" id="{570B20C9-77BD-4EAB-20C1-B11379580E1D}"/>
              </a:ext>
            </a:extLst>
          </p:cNvPr>
          <p:cNvSpPr txBox="1"/>
          <p:nvPr/>
        </p:nvSpPr>
        <p:spPr>
          <a:xfrm>
            <a:off x="646769" y="1277370"/>
            <a:ext cx="4382430" cy="646331"/>
          </a:xfrm>
          <a:prstGeom prst="rect">
            <a:avLst/>
          </a:prstGeom>
          <a:noFill/>
        </p:spPr>
        <p:txBody>
          <a:bodyPr wrap="square" rtlCol="0">
            <a:spAutoFit/>
          </a:bodyPr>
          <a:lstStyle/>
          <a:p>
            <a:r>
              <a:rPr lang="en-US" dirty="0"/>
              <a:t>DRCs Framework on Climate Change and Environment – core pillars</a:t>
            </a:r>
            <a:endParaRPr lang="en-DK" dirty="0"/>
          </a:p>
        </p:txBody>
      </p:sp>
    </p:spTree>
    <p:extLst>
      <p:ext uri="{BB962C8B-B14F-4D97-AF65-F5344CB8AC3E}">
        <p14:creationId xmlns:p14="http://schemas.microsoft.com/office/powerpoint/2010/main" val="2206820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F561A466-668A-6774-3F75-B46B607F3335}"/>
              </a:ext>
            </a:extLst>
          </p:cNvPr>
          <p:cNvSpPr txBox="1">
            <a:spLocks/>
          </p:cNvSpPr>
          <p:nvPr/>
        </p:nvSpPr>
        <p:spPr>
          <a:xfrm>
            <a:off x="386079" y="428902"/>
            <a:ext cx="11166583" cy="1087664"/>
          </a:xfrm>
          <a:prstGeom prst="rect">
            <a:avLst/>
          </a:prstGeom>
        </p:spPr>
        <p:txBody>
          <a:bodyPr>
            <a:noAutofit/>
          </a:bodyPr>
          <a:lstStyle>
            <a:lvl1pPr algn="l" rtl="0" eaLnBrk="1" fontAlgn="base" hangingPunct="1">
              <a:lnSpc>
                <a:spcPts val="3700"/>
              </a:lnSpc>
              <a:spcBef>
                <a:spcPct val="0"/>
              </a:spcBef>
              <a:spcAft>
                <a:spcPct val="0"/>
              </a:spcAft>
              <a:defRPr sz="3600" b="1">
                <a:solidFill>
                  <a:srgbClr val="AF161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342900" algn="l" rtl="0" eaLnBrk="1" fontAlgn="base" hangingPunct="1">
              <a:spcBef>
                <a:spcPct val="0"/>
              </a:spcBef>
              <a:spcAft>
                <a:spcPct val="0"/>
              </a:spcAft>
              <a:defRPr sz="2400">
                <a:solidFill>
                  <a:schemeClr val="accent1"/>
                </a:solidFill>
                <a:latin typeface="Arial" charset="0"/>
              </a:defRPr>
            </a:lvl6pPr>
            <a:lvl7pPr marL="685800" algn="l" rtl="0" eaLnBrk="1" fontAlgn="base" hangingPunct="1">
              <a:spcBef>
                <a:spcPct val="0"/>
              </a:spcBef>
              <a:spcAft>
                <a:spcPct val="0"/>
              </a:spcAft>
              <a:defRPr sz="2400">
                <a:solidFill>
                  <a:schemeClr val="accent1"/>
                </a:solidFill>
                <a:latin typeface="Arial" charset="0"/>
              </a:defRPr>
            </a:lvl7pPr>
            <a:lvl8pPr marL="1028700" algn="l" rtl="0" eaLnBrk="1" fontAlgn="base" hangingPunct="1">
              <a:spcBef>
                <a:spcPct val="0"/>
              </a:spcBef>
              <a:spcAft>
                <a:spcPct val="0"/>
              </a:spcAft>
              <a:defRPr sz="2400">
                <a:solidFill>
                  <a:schemeClr val="accent1"/>
                </a:solidFill>
                <a:latin typeface="Arial" charset="0"/>
              </a:defRPr>
            </a:lvl8pPr>
            <a:lvl9pPr marL="1371600" algn="l" rtl="0" eaLnBrk="1" fontAlgn="base" hangingPunct="1">
              <a:spcBef>
                <a:spcPct val="0"/>
              </a:spcBef>
              <a:spcAft>
                <a:spcPct val="0"/>
              </a:spcAft>
              <a:defRPr sz="2400">
                <a:solidFill>
                  <a:schemeClr val="accent1"/>
                </a:solidFill>
                <a:latin typeface="Arial" charset="0"/>
              </a:defRPr>
            </a:lvl9pPr>
          </a:lstStyle>
          <a:p>
            <a:r>
              <a:rPr lang="en-US" sz="4800" b="0" kern="0" dirty="0">
                <a:solidFill>
                  <a:srgbClr val="C00000"/>
                </a:solidFill>
                <a:latin typeface="+mj-lt"/>
              </a:rPr>
              <a:t>Deep Dive: Digitalization</a:t>
            </a:r>
          </a:p>
          <a:p>
            <a:r>
              <a:rPr kumimoji="0" lang="en-US" sz="2000" b="0" i="0" u="none" strike="noStrike" kern="1200" cap="none" spc="0" normalizeH="0" baseline="0" noProof="0" dirty="0">
                <a:ln>
                  <a:noFill/>
                </a:ln>
                <a:solidFill>
                  <a:srgbClr val="C00000"/>
                </a:solidFill>
                <a:effectLst/>
                <a:uLnTx/>
                <a:uFillTx/>
                <a:latin typeface="Calibri Light" panose="020F0302020204030204"/>
                <a:ea typeface="+mj-ea"/>
                <a:cs typeface="+mj-cs"/>
              </a:rPr>
              <a:t>To potentially involve and engage in as discussed in our meeting</a:t>
            </a:r>
            <a:endParaRPr lang="da-DK" sz="2800" b="0" kern="0" dirty="0">
              <a:latin typeface="+mj-lt"/>
            </a:endParaRPr>
          </a:p>
        </p:txBody>
      </p:sp>
      <p:sp>
        <p:nvSpPr>
          <p:cNvPr id="8" name="TextBox 7">
            <a:extLst>
              <a:ext uri="{FF2B5EF4-FFF2-40B4-BE49-F238E27FC236}">
                <a16:creationId xmlns:a16="http://schemas.microsoft.com/office/drawing/2014/main" id="{EF88D23F-61FA-824B-5E71-10DF0E741D79}"/>
              </a:ext>
            </a:extLst>
          </p:cNvPr>
          <p:cNvSpPr txBox="1"/>
          <p:nvPr/>
        </p:nvSpPr>
        <p:spPr>
          <a:xfrm>
            <a:off x="640080" y="1717288"/>
            <a:ext cx="4614965" cy="4816862"/>
          </a:xfrm>
          <a:prstGeom prst="rect">
            <a:avLst/>
          </a:prstGeom>
        </p:spPr>
        <p:txBody>
          <a:bodyPr vert="horz" lIns="91440" tIns="45720" rIns="91440" bIns="45720" rtlCol="0">
            <a:noAutofit/>
          </a:bodyPr>
          <a:lstStyle/>
          <a:p>
            <a:pPr>
              <a:lnSpc>
                <a:spcPct val="90000"/>
              </a:lnSpc>
              <a:spcAft>
                <a:spcPts val="600"/>
              </a:spcAft>
            </a:pPr>
            <a:r>
              <a:rPr lang="en-US" b="1" dirty="0">
                <a:latin typeface="+mj-lt"/>
              </a:rPr>
              <a:t>Continue the dialogue on</a:t>
            </a:r>
          </a:p>
          <a:p>
            <a:pPr marL="285750" indent="-228600">
              <a:lnSpc>
                <a:spcPct val="90000"/>
              </a:lnSpc>
              <a:spcAft>
                <a:spcPts val="600"/>
              </a:spcAft>
              <a:buFont typeface="Arial" panose="020B0604020202020204" pitchFamily="34" charset="0"/>
              <a:buChar char="•"/>
            </a:pPr>
            <a:endParaRPr lang="en-US" sz="1200" dirty="0">
              <a:effectLst/>
            </a:endParaRPr>
          </a:p>
          <a:p>
            <a:pPr marL="285750" indent="-228600">
              <a:lnSpc>
                <a:spcPct val="90000"/>
              </a:lnSpc>
              <a:spcAft>
                <a:spcPts val="600"/>
              </a:spcAft>
              <a:buFont typeface="Arial" panose="020B0604020202020204" pitchFamily="34" charset="0"/>
              <a:buChar char="•"/>
            </a:pPr>
            <a:r>
              <a:rPr lang="en-US" sz="1400" dirty="0" err="1"/>
              <a:t>Digitalisation</a:t>
            </a:r>
            <a:r>
              <a:rPr lang="en-US" sz="1400" dirty="0"/>
              <a:t>: With its new Strategy 2025, DRC is committed to ‘increase its ability to cultivate digital opportunities in high-quality interventions that add value for displaced communities.’ We would like to discuss advice on</a:t>
            </a:r>
          </a:p>
          <a:p>
            <a:pPr marL="742950" lvl="1" indent="-228600">
              <a:lnSpc>
                <a:spcPct val="90000"/>
              </a:lnSpc>
              <a:spcAft>
                <a:spcPts val="600"/>
              </a:spcAft>
              <a:buFont typeface="Wingdings" panose="05000000000000000000" pitchFamily="2" charset="2"/>
              <a:buChar char="Ø"/>
            </a:pPr>
            <a:r>
              <a:rPr lang="en-US" sz="1400" dirty="0"/>
              <a:t>Addressing both the challenges and opportunities</a:t>
            </a:r>
          </a:p>
          <a:p>
            <a:pPr marL="742950" lvl="1" indent="-228600">
              <a:lnSpc>
                <a:spcPct val="90000"/>
              </a:lnSpc>
              <a:spcAft>
                <a:spcPts val="600"/>
              </a:spcAft>
              <a:buFont typeface="Wingdings" panose="05000000000000000000" pitchFamily="2" charset="2"/>
              <a:buChar char="Ø"/>
            </a:pPr>
            <a:r>
              <a:rPr lang="en-US" sz="1400" dirty="0"/>
              <a:t>Design of simple tools and guides to (i) improve digital literacy and (ii) design digital </a:t>
            </a:r>
            <a:r>
              <a:rPr lang="en-US" sz="1400" dirty="0" err="1"/>
              <a:t>programmes</a:t>
            </a:r>
            <a:r>
              <a:rPr lang="en-US" sz="1400" dirty="0"/>
              <a:t> in humanitarian response</a:t>
            </a:r>
          </a:p>
          <a:p>
            <a:pPr marL="742950" lvl="1" indent="-228600">
              <a:lnSpc>
                <a:spcPct val="90000"/>
              </a:lnSpc>
              <a:spcAft>
                <a:spcPts val="600"/>
              </a:spcAft>
              <a:buFont typeface="Wingdings" panose="05000000000000000000" pitchFamily="2" charset="2"/>
              <a:buChar char="Ø"/>
            </a:pPr>
            <a:r>
              <a:rPr lang="en-US" sz="1400" dirty="0"/>
              <a:t>Predictive Analytics/foresight as transformative tool</a:t>
            </a:r>
          </a:p>
          <a:p>
            <a:pPr marL="742950" lvl="1" indent="-228600">
              <a:lnSpc>
                <a:spcPct val="90000"/>
              </a:lnSpc>
              <a:spcAft>
                <a:spcPts val="600"/>
              </a:spcAft>
              <a:buFont typeface="Wingdings" panose="05000000000000000000" pitchFamily="2" charset="2"/>
              <a:buChar char="Ø"/>
            </a:pPr>
            <a:endParaRPr lang="en-US" sz="1400" b="1" dirty="0">
              <a:effectLst/>
            </a:endParaRPr>
          </a:p>
          <a:p>
            <a:pPr marL="57150">
              <a:lnSpc>
                <a:spcPct val="90000"/>
              </a:lnSpc>
              <a:spcAft>
                <a:spcPts val="600"/>
              </a:spcAft>
            </a:pPr>
            <a:r>
              <a:rPr lang="en-US" sz="1400" b="1" dirty="0">
                <a:effectLst/>
              </a:rPr>
              <a:t>Next step</a:t>
            </a:r>
            <a:r>
              <a:rPr lang="en-US" sz="1400" dirty="0">
                <a:effectLst/>
              </a:rPr>
              <a:t>: continue dialogue, Nana to introduce IT (Go digital lead) Steffen Kølbek and Claire Kjær. </a:t>
            </a:r>
            <a:r>
              <a:rPr lang="en-US" sz="1400" dirty="0"/>
              <a:t>Decide whether we want to sub-stream this work with own anchor points for the exploration and possible collaboration.</a:t>
            </a:r>
          </a:p>
        </p:txBody>
      </p:sp>
      <p:pic>
        <p:nvPicPr>
          <p:cNvPr id="64" name="Picture 63">
            <a:extLst>
              <a:ext uri="{FF2B5EF4-FFF2-40B4-BE49-F238E27FC236}">
                <a16:creationId xmlns:a16="http://schemas.microsoft.com/office/drawing/2014/main" id="{F7ACCF20-D655-F720-FFCA-06E5C168669D}"/>
              </a:ext>
            </a:extLst>
          </p:cNvPr>
          <p:cNvPicPr>
            <a:picLocks noChangeAspect="1"/>
          </p:cNvPicPr>
          <p:nvPr/>
        </p:nvPicPr>
        <p:blipFill>
          <a:blip r:embed="rId2"/>
          <a:stretch>
            <a:fillRect/>
          </a:stretch>
        </p:blipFill>
        <p:spPr>
          <a:xfrm>
            <a:off x="5933443" y="1007604"/>
            <a:ext cx="5463986" cy="3010062"/>
          </a:xfrm>
          <a:prstGeom prst="rect">
            <a:avLst/>
          </a:prstGeom>
        </p:spPr>
      </p:pic>
      <p:pic>
        <p:nvPicPr>
          <p:cNvPr id="72" name="Picture 71">
            <a:extLst>
              <a:ext uri="{FF2B5EF4-FFF2-40B4-BE49-F238E27FC236}">
                <a16:creationId xmlns:a16="http://schemas.microsoft.com/office/drawing/2014/main" id="{03B3C1EE-F90E-8E8B-B472-0478289923B8}"/>
              </a:ext>
            </a:extLst>
          </p:cNvPr>
          <p:cNvPicPr>
            <a:picLocks noChangeAspect="1"/>
          </p:cNvPicPr>
          <p:nvPr/>
        </p:nvPicPr>
        <p:blipFill>
          <a:blip r:embed="rId3"/>
          <a:stretch>
            <a:fillRect/>
          </a:stretch>
        </p:blipFill>
        <p:spPr>
          <a:xfrm>
            <a:off x="5969370" y="3947162"/>
            <a:ext cx="5610411" cy="2586988"/>
          </a:xfrm>
          <a:prstGeom prst="rect">
            <a:avLst/>
          </a:prstGeom>
        </p:spPr>
      </p:pic>
      <p:cxnSp>
        <p:nvCxnSpPr>
          <p:cNvPr id="74" name="Straight Connector 73">
            <a:extLst>
              <a:ext uri="{FF2B5EF4-FFF2-40B4-BE49-F238E27FC236}">
                <a16:creationId xmlns:a16="http://schemas.microsoft.com/office/drawing/2014/main" id="{17832AA4-580A-B629-8FAC-6AB0243FB3D8}"/>
              </a:ext>
            </a:extLst>
          </p:cNvPr>
          <p:cNvCxnSpPr>
            <a:cxnSpLocks/>
          </p:cNvCxnSpPr>
          <p:nvPr/>
        </p:nvCxnSpPr>
        <p:spPr>
          <a:xfrm>
            <a:off x="5774242" y="4171972"/>
            <a:ext cx="577767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D79F770-394D-892A-635B-B1A8A02F30F8}"/>
              </a:ext>
            </a:extLst>
          </p:cNvPr>
          <p:cNvCxnSpPr>
            <a:cxnSpLocks/>
          </p:cNvCxnSpPr>
          <p:nvPr/>
        </p:nvCxnSpPr>
        <p:spPr>
          <a:xfrm flipV="1">
            <a:off x="5774242" y="1796764"/>
            <a:ext cx="0" cy="458315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220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72F57EA-97E6-A683-BCD1-17EA84C10D4C}"/>
              </a:ext>
            </a:extLst>
          </p:cNvPr>
          <p:cNvCxnSpPr>
            <a:cxnSpLocks/>
          </p:cNvCxnSpPr>
          <p:nvPr/>
        </p:nvCxnSpPr>
        <p:spPr>
          <a:xfrm>
            <a:off x="6068808" y="1770877"/>
            <a:ext cx="0" cy="486130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itel 1">
            <a:extLst>
              <a:ext uri="{FF2B5EF4-FFF2-40B4-BE49-F238E27FC236}">
                <a16:creationId xmlns:a16="http://schemas.microsoft.com/office/drawing/2014/main" id="{F561A466-668A-6774-3F75-B46B607F3335}"/>
              </a:ext>
            </a:extLst>
          </p:cNvPr>
          <p:cNvSpPr txBox="1">
            <a:spLocks/>
          </p:cNvSpPr>
          <p:nvPr/>
        </p:nvSpPr>
        <p:spPr>
          <a:xfrm>
            <a:off x="386079" y="428902"/>
            <a:ext cx="11166583" cy="1087664"/>
          </a:xfrm>
          <a:prstGeom prst="rect">
            <a:avLst/>
          </a:prstGeom>
        </p:spPr>
        <p:txBody>
          <a:bodyPr>
            <a:noAutofit/>
          </a:bodyPr>
          <a:lstStyle>
            <a:lvl1pPr algn="l" rtl="0" eaLnBrk="1" fontAlgn="base" hangingPunct="1">
              <a:lnSpc>
                <a:spcPts val="3700"/>
              </a:lnSpc>
              <a:spcBef>
                <a:spcPct val="0"/>
              </a:spcBef>
              <a:spcAft>
                <a:spcPct val="0"/>
              </a:spcAft>
              <a:defRPr sz="3600" b="1">
                <a:solidFill>
                  <a:srgbClr val="AF161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342900" algn="l" rtl="0" eaLnBrk="1" fontAlgn="base" hangingPunct="1">
              <a:spcBef>
                <a:spcPct val="0"/>
              </a:spcBef>
              <a:spcAft>
                <a:spcPct val="0"/>
              </a:spcAft>
              <a:defRPr sz="2400">
                <a:solidFill>
                  <a:schemeClr val="accent1"/>
                </a:solidFill>
                <a:latin typeface="Arial" charset="0"/>
              </a:defRPr>
            </a:lvl6pPr>
            <a:lvl7pPr marL="685800" algn="l" rtl="0" eaLnBrk="1" fontAlgn="base" hangingPunct="1">
              <a:spcBef>
                <a:spcPct val="0"/>
              </a:spcBef>
              <a:spcAft>
                <a:spcPct val="0"/>
              </a:spcAft>
              <a:defRPr sz="2400">
                <a:solidFill>
                  <a:schemeClr val="accent1"/>
                </a:solidFill>
                <a:latin typeface="Arial" charset="0"/>
              </a:defRPr>
            </a:lvl7pPr>
            <a:lvl8pPr marL="1028700" algn="l" rtl="0" eaLnBrk="1" fontAlgn="base" hangingPunct="1">
              <a:spcBef>
                <a:spcPct val="0"/>
              </a:spcBef>
              <a:spcAft>
                <a:spcPct val="0"/>
              </a:spcAft>
              <a:defRPr sz="2400">
                <a:solidFill>
                  <a:schemeClr val="accent1"/>
                </a:solidFill>
                <a:latin typeface="Arial" charset="0"/>
              </a:defRPr>
            </a:lvl8pPr>
            <a:lvl9pPr marL="1371600" algn="l" rtl="0" eaLnBrk="1" fontAlgn="base" hangingPunct="1">
              <a:spcBef>
                <a:spcPct val="0"/>
              </a:spcBef>
              <a:spcAft>
                <a:spcPct val="0"/>
              </a:spcAft>
              <a:defRPr sz="2400">
                <a:solidFill>
                  <a:schemeClr val="accent1"/>
                </a:solidFill>
                <a:latin typeface="Arial" charset="0"/>
              </a:defRPr>
            </a:lvl9pPr>
          </a:lstStyle>
          <a:p>
            <a:r>
              <a:rPr lang="en-US" sz="4800" b="0" kern="0" dirty="0">
                <a:solidFill>
                  <a:srgbClr val="C00000"/>
                </a:solidFill>
                <a:latin typeface="+mj-lt"/>
              </a:rPr>
              <a:t>Deep Dive: ‘Other operating’ practices</a:t>
            </a:r>
          </a:p>
          <a:p>
            <a:r>
              <a:rPr lang="en-US" sz="2800" b="0" kern="0" dirty="0">
                <a:solidFill>
                  <a:srgbClr val="C00000"/>
                </a:solidFill>
                <a:latin typeface="+mj-lt"/>
              </a:rPr>
              <a:t>&gt;Innovation, &gt;Business Engagement and &gt;Private Fundraising</a:t>
            </a:r>
            <a:endParaRPr lang="da-DK" sz="2800" b="0" kern="0" dirty="0">
              <a:latin typeface="+mj-lt"/>
            </a:endParaRPr>
          </a:p>
        </p:txBody>
      </p:sp>
      <p:pic>
        <p:nvPicPr>
          <p:cNvPr id="6" name="Picture 5" descr="A picture containing plant&#10;&#10;Description automatically generated">
            <a:extLst>
              <a:ext uri="{FF2B5EF4-FFF2-40B4-BE49-F238E27FC236}">
                <a16:creationId xmlns:a16="http://schemas.microsoft.com/office/drawing/2014/main" id="{60FDFCAE-3DC2-E598-CBA7-F16C3DD48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505" y="2398198"/>
            <a:ext cx="4925563" cy="2928714"/>
          </a:xfrm>
          <a:prstGeom prst="rect">
            <a:avLst/>
          </a:prstGeom>
        </p:spPr>
      </p:pic>
      <p:sp>
        <p:nvSpPr>
          <p:cNvPr id="8" name="TextBox 7">
            <a:extLst>
              <a:ext uri="{FF2B5EF4-FFF2-40B4-BE49-F238E27FC236}">
                <a16:creationId xmlns:a16="http://schemas.microsoft.com/office/drawing/2014/main" id="{EF88D23F-61FA-824B-5E71-10DF0E741D79}"/>
              </a:ext>
            </a:extLst>
          </p:cNvPr>
          <p:cNvSpPr txBox="1"/>
          <p:nvPr/>
        </p:nvSpPr>
        <p:spPr>
          <a:xfrm>
            <a:off x="480589" y="1696022"/>
            <a:ext cx="5217679" cy="4914896"/>
          </a:xfrm>
          <a:prstGeom prst="rect">
            <a:avLst/>
          </a:prstGeom>
        </p:spPr>
        <p:txBody>
          <a:bodyPr vert="horz" lIns="91440" tIns="45720" rIns="91440" bIns="45720" rtlCol="0">
            <a:noAutofit/>
          </a:bodyPr>
          <a:lstStyle/>
          <a:p>
            <a:pPr>
              <a:lnSpc>
                <a:spcPct val="90000"/>
              </a:lnSpc>
              <a:spcAft>
                <a:spcPts val="600"/>
              </a:spcAft>
            </a:pPr>
            <a:r>
              <a:rPr lang="en-US" b="1" dirty="0">
                <a:latin typeface="+mj-lt"/>
              </a:rPr>
              <a:t>Continue the dialogue on</a:t>
            </a:r>
            <a:endParaRPr lang="en-US" sz="1400" dirty="0"/>
          </a:p>
          <a:p>
            <a:pPr marL="285750" indent="-228600">
              <a:lnSpc>
                <a:spcPct val="90000"/>
              </a:lnSpc>
              <a:spcAft>
                <a:spcPts val="600"/>
              </a:spcAft>
              <a:buFont typeface="Arial" panose="020B0604020202020204" pitchFamily="34" charset="0"/>
              <a:buChar char="•"/>
            </a:pPr>
            <a:r>
              <a:rPr lang="en-US" sz="1400" b="1" dirty="0"/>
              <a:t>Business Engagement &amp; value proposition</a:t>
            </a:r>
            <a:r>
              <a:rPr lang="en-US" sz="1400" dirty="0"/>
              <a:t>: DRCs Business engagement focuses on i) Protection (core sector), ii) Sustainability/ Green decent jobs for displacement affected, iii) Digital Employment</a:t>
            </a:r>
          </a:p>
          <a:p>
            <a:pPr marL="800100" lvl="1" indent="-285750">
              <a:lnSpc>
                <a:spcPct val="90000"/>
              </a:lnSpc>
              <a:spcAft>
                <a:spcPts val="600"/>
              </a:spcAft>
              <a:buFont typeface="Wingdings" panose="05000000000000000000" pitchFamily="2" charset="2"/>
              <a:buChar char="Ø"/>
            </a:pPr>
            <a:r>
              <a:rPr lang="en-US" sz="1400" dirty="0">
                <a:effectLst/>
              </a:rPr>
              <a:t>Advice and </a:t>
            </a:r>
            <a:r>
              <a:rPr lang="en-US" sz="1400" dirty="0"/>
              <a:t>better market understanding to help </a:t>
            </a:r>
            <a:r>
              <a:rPr lang="en-US" sz="1400" dirty="0">
                <a:effectLst/>
              </a:rPr>
              <a:t>position DRC for better and more strategic private sector engagement</a:t>
            </a:r>
            <a:endParaRPr lang="en-US" sz="1400" b="1" dirty="0"/>
          </a:p>
          <a:p>
            <a:pPr marL="285750" indent="-228600">
              <a:lnSpc>
                <a:spcPct val="90000"/>
              </a:lnSpc>
              <a:spcAft>
                <a:spcPts val="600"/>
              </a:spcAft>
              <a:buFont typeface="Arial" panose="020B0604020202020204" pitchFamily="34" charset="0"/>
              <a:buChar char="•"/>
            </a:pPr>
            <a:r>
              <a:rPr lang="en-US" sz="1400" b="1" dirty="0"/>
              <a:t>Innovation Toolkit</a:t>
            </a:r>
            <a:r>
              <a:rPr lang="en-US" sz="1400" dirty="0"/>
              <a:t>: DRC </a:t>
            </a:r>
            <a:r>
              <a:rPr lang="en-US" sz="1400" dirty="0" err="1"/>
              <a:t>Programme</a:t>
            </a:r>
            <a:r>
              <a:rPr lang="en-US" sz="1400" dirty="0"/>
              <a:t> Innovation Unit has designed various ideation tools in the course of the past 3,5 years.</a:t>
            </a:r>
          </a:p>
          <a:p>
            <a:pPr marL="800100" lvl="1" indent="-285750">
              <a:lnSpc>
                <a:spcPct val="90000"/>
              </a:lnSpc>
              <a:spcAft>
                <a:spcPts val="600"/>
              </a:spcAft>
              <a:buFont typeface="Wingdings" panose="05000000000000000000" pitchFamily="2" charset="2"/>
              <a:buChar char="Ø"/>
            </a:pPr>
            <a:r>
              <a:rPr lang="en-US" sz="1400" dirty="0"/>
              <a:t>Advice and design (graphical) support on tools development</a:t>
            </a:r>
            <a:endParaRPr lang="en-US" sz="1400" b="1" dirty="0"/>
          </a:p>
          <a:p>
            <a:pPr marL="285750" indent="-228600">
              <a:lnSpc>
                <a:spcPct val="90000"/>
              </a:lnSpc>
              <a:spcAft>
                <a:spcPts val="600"/>
              </a:spcAft>
              <a:buFont typeface="Arial" panose="020B0604020202020204" pitchFamily="34" charset="0"/>
              <a:buChar char="•"/>
            </a:pPr>
            <a:r>
              <a:rPr lang="en-US" sz="1400" b="1" dirty="0"/>
              <a:t>Private Fundraising</a:t>
            </a:r>
            <a:r>
              <a:rPr lang="en-US" sz="1400" dirty="0"/>
              <a:t>: Network and capacity across Accenture markets, focusing on Germany, Italy, UK and potentially US</a:t>
            </a:r>
          </a:p>
          <a:p>
            <a:pPr marL="57150">
              <a:lnSpc>
                <a:spcPct val="90000"/>
              </a:lnSpc>
              <a:spcAft>
                <a:spcPts val="600"/>
              </a:spcAft>
            </a:pPr>
            <a:br>
              <a:rPr lang="en-US" sz="1400" dirty="0">
                <a:effectLst/>
              </a:rPr>
            </a:br>
            <a:r>
              <a:rPr lang="en-US" sz="1400" b="1" dirty="0">
                <a:effectLst/>
              </a:rPr>
              <a:t>Next step</a:t>
            </a:r>
            <a:r>
              <a:rPr lang="en-US" sz="1400" dirty="0">
                <a:effectLst/>
              </a:rPr>
              <a:t>: continue dialogue, Julie,</a:t>
            </a:r>
            <a:r>
              <a:rPr lang="en-US" sz="1400" dirty="0"/>
              <a:t> </a:t>
            </a:r>
            <a:r>
              <a:rPr lang="en-US" sz="1400" dirty="0">
                <a:effectLst/>
              </a:rPr>
              <a:t>Nana and introduce Anders Günzel-Jensen (Private Sector lead)</a:t>
            </a:r>
            <a:r>
              <a:rPr lang="en-US" sz="1400" dirty="0"/>
              <a:t> and Kasper Viebke (Head of Global Private Engagement). Decide whether we want to sub-stream these different work streams with individual anchor points for the exploration and collaboration.</a:t>
            </a:r>
          </a:p>
        </p:txBody>
      </p:sp>
    </p:spTree>
    <p:extLst>
      <p:ext uri="{BB962C8B-B14F-4D97-AF65-F5344CB8AC3E}">
        <p14:creationId xmlns:p14="http://schemas.microsoft.com/office/powerpoint/2010/main" val="718933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08E831-E22A-62D3-0BB2-442B1E002528}"/>
              </a:ext>
            </a:extLst>
          </p:cNvPr>
          <p:cNvSpPr>
            <a:spLocks noGrp="1"/>
          </p:cNvSpPr>
          <p:nvPr>
            <p:ph type="ctrTitle"/>
          </p:nvPr>
        </p:nvSpPr>
        <p:spPr>
          <a:xfrm>
            <a:off x="838200" y="437963"/>
            <a:ext cx="10515600" cy="1133693"/>
          </a:xfrm>
        </p:spPr>
        <p:txBody>
          <a:bodyPr vert="horz" lIns="91440" tIns="45720" rIns="91440" bIns="45720" rtlCol="0" anchor="ctr">
            <a:normAutofit/>
          </a:bodyPr>
          <a:lstStyle/>
          <a:p>
            <a:pPr algn="l"/>
            <a:r>
              <a:rPr lang="en-US" sz="5200" b="1" kern="1200" dirty="0">
                <a:solidFill>
                  <a:srgbClr val="C00000"/>
                </a:solidFill>
                <a:latin typeface="Source Sans Pro" panose="020B0503030403020204" pitchFamily="34" charset="0"/>
                <a:ea typeface="Source Sans Pro" panose="020B0503030403020204" pitchFamily="34" charset="0"/>
              </a:rPr>
              <a:t>ABOUT PIBE </a:t>
            </a:r>
            <a:r>
              <a:rPr lang="en-US" sz="2000" b="1" kern="1200" dirty="0">
                <a:solidFill>
                  <a:srgbClr val="C00000"/>
                </a:solidFill>
                <a:latin typeface="Source Sans Pro" panose="020B0503030403020204" pitchFamily="34" charset="0"/>
                <a:ea typeface="Source Sans Pro" panose="020B0503030403020204" pitchFamily="34" charset="0"/>
              </a:rPr>
              <a:t>(</a:t>
            </a:r>
            <a:r>
              <a:rPr lang="en-US" sz="1600" b="1" dirty="0" err="1">
                <a:solidFill>
                  <a:srgbClr val="C00000"/>
                </a:solidFill>
                <a:latin typeface="Source Sans Pro" panose="020B0503030403020204" pitchFamily="34" charset="0"/>
                <a:ea typeface="Source Sans Pro" panose="020B0503030403020204" pitchFamily="34" charset="0"/>
              </a:rPr>
              <a:t>P</a:t>
            </a:r>
            <a:r>
              <a:rPr lang="en-US" sz="1600" b="1" kern="1200" dirty="0" err="1">
                <a:solidFill>
                  <a:srgbClr val="C00000"/>
                </a:solidFill>
                <a:latin typeface="Source Sans Pro" panose="020B0503030403020204" pitchFamily="34" charset="0"/>
                <a:ea typeface="Source Sans Pro" panose="020B0503030403020204" pitchFamily="34" charset="0"/>
              </a:rPr>
              <a:t>rogramme</a:t>
            </a:r>
            <a:r>
              <a:rPr lang="en-US" sz="1600" b="1" kern="1200" dirty="0">
                <a:solidFill>
                  <a:srgbClr val="C00000"/>
                </a:solidFill>
                <a:latin typeface="Source Sans Pro" panose="020B0503030403020204" pitchFamily="34" charset="0"/>
                <a:ea typeface="Source Sans Pro" panose="020B0503030403020204" pitchFamily="34" charset="0"/>
              </a:rPr>
              <a:t> Innovation &amp; Business Engagement)</a:t>
            </a:r>
            <a:endParaRPr lang="en-US" sz="5200" b="1" kern="1200" dirty="0">
              <a:solidFill>
                <a:srgbClr val="C00000"/>
              </a:solidFill>
              <a:latin typeface="Source Sans Pro" panose="020B0503030403020204" pitchFamily="34" charset="0"/>
              <a:ea typeface="Source Sans Pro" panose="020B0503030403020204" pitchFamily="34" charset="0"/>
            </a:endParaRPr>
          </a:p>
        </p:txBody>
      </p:sp>
      <p:sp>
        <p:nvSpPr>
          <p:cNvPr id="9" name="Rectangle 8">
            <a:extLst>
              <a:ext uri="{FF2B5EF4-FFF2-40B4-BE49-F238E27FC236}">
                <a16:creationId xmlns:a16="http://schemas.microsoft.com/office/drawing/2014/main" id="{62CD825A-0AEB-D9C0-705E-1381DC566EAA}"/>
              </a:ext>
            </a:extLst>
          </p:cNvPr>
          <p:cNvSpPr/>
          <p:nvPr/>
        </p:nvSpPr>
        <p:spPr>
          <a:xfrm>
            <a:off x="6364519" y="1552141"/>
            <a:ext cx="5358901" cy="58600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24128">
              <a:spcAft>
                <a:spcPts val="600"/>
              </a:spcAft>
            </a:pPr>
            <a:r>
              <a:rPr lang="en-US" b="1"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Innovative </a:t>
            </a:r>
            <a:r>
              <a:rPr lang="en-US" b="1"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Financing</a:t>
            </a:r>
            <a:r>
              <a:rPr lang="en-US" b="1"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 &amp; New Business Models</a:t>
            </a:r>
            <a:endParaRPr lang="en-DK" b="1" dirty="0">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C245FA0-81B2-7AAB-D40F-9C2423E942DC}"/>
              </a:ext>
            </a:extLst>
          </p:cNvPr>
          <p:cNvSpPr/>
          <p:nvPr/>
        </p:nvSpPr>
        <p:spPr>
          <a:xfrm>
            <a:off x="6364519" y="2366710"/>
            <a:ext cx="5358901" cy="58600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24128">
              <a:spcAft>
                <a:spcPts val="600"/>
              </a:spcAft>
            </a:pPr>
            <a:r>
              <a:rPr lang="en-US" b="1"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Climate and Environment</a:t>
            </a:r>
            <a:endParaRPr lang="en-DK" dirty="0">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EBA3F7E-CD96-F54D-777F-41D281060DE1}"/>
              </a:ext>
            </a:extLst>
          </p:cNvPr>
          <p:cNvSpPr/>
          <p:nvPr/>
        </p:nvSpPr>
        <p:spPr>
          <a:xfrm>
            <a:off x="6364519" y="6011092"/>
            <a:ext cx="5358901" cy="58600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24128">
              <a:spcAft>
                <a:spcPts val="600"/>
              </a:spcAft>
            </a:pPr>
            <a:r>
              <a:rPr lang="en-US" b="1"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Learning, Innovation Toolbox</a:t>
            </a:r>
            <a:r>
              <a:rPr lang="en-US" b="1"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 &amp; </a:t>
            </a:r>
            <a:r>
              <a:rPr lang="en-US" b="1"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Partnership</a:t>
            </a:r>
            <a:endParaRPr lang="en-DK" dirty="0">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7D4B51D-6922-8B7A-093E-D93C431D1F96}"/>
              </a:ext>
            </a:extLst>
          </p:cNvPr>
          <p:cNvSpPr/>
          <p:nvPr/>
        </p:nvSpPr>
        <p:spPr>
          <a:xfrm>
            <a:off x="6364518" y="5170401"/>
            <a:ext cx="5358901" cy="58600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24128">
              <a:spcAft>
                <a:spcPts val="600"/>
              </a:spcAft>
            </a:pPr>
            <a:r>
              <a:rPr lang="en-US" b="1"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Business Engagement &amp; Shared Value Partnerships</a:t>
            </a:r>
            <a:endParaRPr lang="en-DK" b="1" dirty="0">
              <a:solidFill>
                <a:schemeClr val="tx1"/>
              </a:solidFill>
              <a:latin typeface="Source Sans Pro" panose="020B0503030403020204" pitchFamily="34" charset="0"/>
              <a:ea typeface="Source Sans Pro" panose="020B050303040302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40DE7E1B-32A4-2E63-98BC-577366B88893}"/>
              </a:ext>
            </a:extLst>
          </p:cNvPr>
          <p:cNvSpPr/>
          <p:nvPr/>
        </p:nvSpPr>
        <p:spPr>
          <a:xfrm>
            <a:off x="6364519" y="3995847"/>
            <a:ext cx="5358901" cy="58600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24128">
              <a:spcAft>
                <a:spcPts val="600"/>
              </a:spcAft>
            </a:pPr>
            <a:r>
              <a:rPr lang="en-US" b="1"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Youth Empowerment and Participation</a:t>
            </a:r>
            <a:endParaRPr lang="en-DK" b="1" dirty="0">
              <a:solidFill>
                <a:schemeClr val="tx1"/>
              </a:solidFill>
              <a:latin typeface="Source Sans Pro" panose="020B0503030403020204" pitchFamily="34" charset="0"/>
              <a:ea typeface="Source Sans Pro" panose="020B0503030403020204" pitchFamily="34" charset="0"/>
              <a:cs typeface="Calibri" panose="020F0502020204030204" pitchFamily="34" charset="0"/>
            </a:endParaRPr>
          </a:p>
        </p:txBody>
      </p:sp>
      <p:sp>
        <p:nvSpPr>
          <p:cNvPr id="14" name="Oval 13">
            <a:extLst>
              <a:ext uri="{FF2B5EF4-FFF2-40B4-BE49-F238E27FC236}">
                <a16:creationId xmlns:a16="http://schemas.microsoft.com/office/drawing/2014/main" id="{777A447F-A320-4094-47F6-9ED6DC3AC1DC}"/>
              </a:ext>
            </a:extLst>
          </p:cNvPr>
          <p:cNvSpPr/>
          <p:nvPr/>
        </p:nvSpPr>
        <p:spPr>
          <a:xfrm>
            <a:off x="540770" y="1670487"/>
            <a:ext cx="2034343" cy="113369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6" name="Oval 15">
            <a:extLst>
              <a:ext uri="{FF2B5EF4-FFF2-40B4-BE49-F238E27FC236}">
                <a16:creationId xmlns:a16="http://schemas.microsoft.com/office/drawing/2014/main" id="{E69426B0-4B5B-A77B-FE90-7C9B3E923E13}"/>
              </a:ext>
            </a:extLst>
          </p:cNvPr>
          <p:cNvSpPr/>
          <p:nvPr/>
        </p:nvSpPr>
        <p:spPr>
          <a:xfrm>
            <a:off x="4060131" y="3402787"/>
            <a:ext cx="2034344" cy="1140771"/>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Oval 16">
            <a:extLst>
              <a:ext uri="{FF2B5EF4-FFF2-40B4-BE49-F238E27FC236}">
                <a16:creationId xmlns:a16="http://schemas.microsoft.com/office/drawing/2014/main" id="{8E619819-C9AB-03E4-5E04-C6D2025C5ABB}"/>
              </a:ext>
            </a:extLst>
          </p:cNvPr>
          <p:cNvSpPr/>
          <p:nvPr/>
        </p:nvSpPr>
        <p:spPr>
          <a:xfrm>
            <a:off x="2229172" y="4215756"/>
            <a:ext cx="2062702" cy="1133694"/>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9" name="Oval 18">
            <a:extLst>
              <a:ext uri="{FF2B5EF4-FFF2-40B4-BE49-F238E27FC236}">
                <a16:creationId xmlns:a16="http://schemas.microsoft.com/office/drawing/2014/main" id="{E81A7A42-DE31-7647-18C6-73C67394A199}"/>
              </a:ext>
            </a:extLst>
          </p:cNvPr>
          <p:cNvSpPr/>
          <p:nvPr/>
        </p:nvSpPr>
        <p:spPr>
          <a:xfrm>
            <a:off x="3493562" y="5516238"/>
            <a:ext cx="2034343" cy="1133694"/>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Oval 19">
            <a:extLst>
              <a:ext uri="{FF2B5EF4-FFF2-40B4-BE49-F238E27FC236}">
                <a16:creationId xmlns:a16="http://schemas.microsoft.com/office/drawing/2014/main" id="{996C37A4-781C-588A-CB9C-76142C5F5795}"/>
              </a:ext>
            </a:extLst>
          </p:cNvPr>
          <p:cNvSpPr/>
          <p:nvPr/>
        </p:nvSpPr>
        <p:spPr>
          <a:xfrm>
            <a:off x="608979" y="5126638"/>
            <a:ext cx="2034343" cy="1133694"/>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1" name="Oval 20">
            <a:extLst>
              <a:ext uri="{FF2B5EF4-FFF2-40B4-BE49-F238E27FC236}">
                <a16:creationId xmlns:a16="http://schemas.microsoft.com/office/drawing/2014/main" id="{A18C4806-6BCA-0B8B-A96B-D8A0E5E74A36}"/>
              </a:ext>
            </a:extLst>
          </p:cNvPr>
          <p:cNvSpPr/>
          <p:nvPr/>
        </p:nvSpPr>
        <p:spPr>
          <a:xfrm>
            <a:off x="2014121" y="2707206"/>
            <a:ext cx="2034343" cy="1133694"/>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3" name="Oval 22">
            <a:extLst>
              <a:ext uri="{FF2B5EF4-FFF2-40B4-BE49-F238E27FC236}">
                <a16:creationId xmlns:a16="http://schemas.microsoft.com/office/drawing/2014/main" id="{38E5858A-5F02-2192-56DC-5161148D1005}"/>
              </a:ext>
            </a:extLst>
          </p:cNvPr>
          <p:cNvSpPr/>
          <p:nvPr/>
        </p:nvSpPr>
        <p:spPr>
          <a:xfrm>
            <a:off x="97414" y="3486973"/>
            <a:ext cx="2034343" cy="1133694"/>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4" name="Rectangle 23">
            <a:extLst>
              <a:ext uri="{FF2B5EF4-FFF2-40B4-BE49-F238E27FC236}">
                <a16:creationId xmlns:a16="http://schemas.microsoft.com/office/drawing/2014/main" id="{CFCDF6A5-FD5D-965D-E5CB-9C3C23A50E7E}"/>
              </a:ext>
            </a:extLst>
          </p:cNvPr>
          <p:cNvSpPr/>
          <p:nvPr/>
        </p:nvSpPr>
        <p:spPr>
          <a:xfrm>
            <a:off x="6364519" y="3181279"/>
            <a:ext cx="5358901" cy="58600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24128">
              <a:spcAft>
                <a:spcPts val="600"/>
              </a:spcAft>
            </a:pPr>
            <a:r>
              <a:rPr lang="en-US" b="1" kern="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Go Digital and Predictive Analytics</a:t>
            </a:r>
            <a:endParaRPr lang="en-DK" dirty="0">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26E3013E-ED99-7952-6E3A-96BF512B4CBC}"/>
              </a:ext>
            </a:extLst>
          </p:cNvPr>
          <p:cNvGrpSpPr/>
          <p:nvPr/>
        </p:nvGrpSpPr>
        <p:grpSpPr>
          <a:xfrm>
            <a:off x="3859817" y="1791487"/>
            <a:ext cx="2062702" cy="1150446"/>
            <a:chOff x="3351611" y="1237036"/>
            <a:chExt cx="2062702" cy="1150446"/>
          </a:xfrm>
        </p:grpSpPr>
        <p:sp>
          <p:nvSpPr>
            <p:cNvPr id="22" name="Oval 21">
              <a:extLst>
                <a:ext uri="{FF2B5EF4-FFF2-40B4-BE49-F238E27FC236}">
                  <a16:creationId xmlns:a16="http://schemas.microsoft.com/office/drawing/2014/main" id="{2B7A3B0F-D3F7-2D0E-C85A-1C3A13C511BF}"/>
                </a:ext>
              </a:extLst>
            </p:cNvPr>
            <p:cNvSpPr/>
            <p:nvPr/>
          </p:nvSpPr>
          <p:spPr>
            <a:xfrm>
              <a:off x="3351611" y="1237036"/>
              <a:ext cx="2062702" cy="1133694"/>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5" name="Rectangle 24">
              <a:extLst>
                <a:ext uri="{FF2B5EF4-FFF2-40B4-BE49-F238E27FC236}">
                  <a16:creationId xmlns:a16="http://schemas.microsoft.com/office/drawing/2014/main" id="{C0C16E73-99C9-FA78-BBF9-1E2C87AF2E17}"/>
                </a:ext>
              </a:extLst>
            </p:cNvPr>
            <p:cNvSpPr/>
            <p:nvPr/>
          </p:nvSpPr>
          <p:spPr>
            <a:xfrm>
              <a:off x="3839615" y="1864379"/>
              <a:ext cx="1122948" cy="5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Tools</a:t>
              </a:r>
              <a:endParaRPr lang="en-DK" sz="2000" b="1" dirty="0">
                <a:solidFill>
                  <a:schemeClr val="tx1"/>
                </a:solidFill>
              </a:endParaRPr>
            </a:p>
          </p:txBody>
        </p:sp>
      </p:grpSp>
      <p:pic>
        <p:nvPicPr>
          <p:cNvPr id="26" name="Picture 25" descr="Logo, company name&#10;&#10;Description automatically generated">
            <a:extLst>
              <a:ext uri="{FF2B5EF4-FFF2-40B4-BE49-F238E27FC236}">
                <a16:creationId xmlns:a16="http://schemas.microsoft.com/office/drawing/2014/main" id="{F650F033-A59B-800B-29EF-ACC42F0DA7B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733403" y="0"/>
            <a:ext cx="1240790" cy="1240790"/>
          </a:xfrm>
          <a:prstGeom prst="rect">
            <a:avLst/>
          </a:prstGeom>
          <a:noFill/>
          <a:ln>
            <a:noFill/>
          </a:ln>
        </p:spPr>
      </p:pic>
    </p:spTree>
    <p:extLst>
      <p:ext uri="{BB962C8B-B14F-4D97-AF65-F5344CB8AC3E}">
        <p14:creationId xmlns:p14="http://schemas.microsoft.com/office/powerpoint/2010/main" val="45353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8219-195B-BF51-965C-88743D630AA9}"/>
              </a:ext>
            </a:extLst>
          </p:cNvPr>
          <p:cNvSpPr>
            <a:spLocks noGrp="1"/>
          </p:cNvSpPr>
          <p:nvPr>
            <p:ph type="title"/>
          </p:nvPr>
        </p:nvSpPr>
        <p:spPr>
          <a:xfrm>
            <a:off x="838199" y="365125"/>
            <a:ext cx="9735865" cy="1325563"/>
          </a:xfrm>
        </p:spPr>
        <p:txBody>
          <a:bodyPr vert="horz" lIns="91440" tIns="45720" rIns="91440" bIns="45720" rtlCol="0" anchor="ctr">
            <a:noAutofit/>
          </a:bodyPr>
          <a:lstStyle/>
          <a:p>
            <a:r>
              <a:rPr lang="en-US" sz="3600" b="1" dirty="0">
                <a:solidFill>
                  <a:schemeClr val="tx1">
                    <a:lumMod val="65000"/>
                    <a:lumOff val="35000"/>
                  </a:schemeClr>
                </a:solidFill>
                <a:latin typeface="Source Sans Pro" panose="020B0503030403020204" pitchFamily="34" charset="0"/>
                <a:ea typeface="Source Sans Pro" panose="020B0503030403020204" pitchFamily="34" charset="0"/>
              </a:rPr>
              <a:t>RIL </a:t>
            </a:r>
            <a:r>
              <a:rPr lang="en-US" sz="3600" b="1" dirty="0">
                <a:solidFill>
                  <a:srgbClr val="C00000"/>
                </a:solidFill>
                <a:latin typeface="Source Sans Pro" panose="020B0503030403020204" pitchFamily="34" charset="0"/>
                <a:ea typeface="Source Sans Pro" panose="020B0503030403020204" pitchFamily="34" charset="0"/>
              </a:rPr>
              <a:t>Pitch: Global       Local: Tools/methodology sourcing, sharing lessons learned, go local</a:t>
            </a:r>
            <a:endParaRPr lang="en-DK" sz="3600" b="1" dirty="0">
              <a:solidFill>
                <a:srgbClr val="C00000"/>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00C972B5-3D61-0E14-C3A8-1E7F80652EC1}"/>
              </a:ext>
            </a:extLst>
          </p:cNvPr>
          <p:cNvSpPr>
            <a:spLocks noGrp="1"/>
          </p:cNvSpPr>
          <p:nvPr>
            <p:ph idx="1"/>
          </p:nvPr>
        </p:nvSpPr>
        <p:spPr>
          <a:xfrm>
            <a:off x="838199" y="2088595"/>
            <a:ext cx="10372393" cy="2927128"/>
          </a:xfrm>
        </p:spPr>
        <p:txBody>
          <a:bodyPr>
            <a:normAutofit/>
          </a:bodyPr>
          <a:lstStyle/>
          <a:p>
            <a:pPr algn="l">
              <a:spcBef>
                <a:spcPts val="600"/>
              </a:spcBef>
              <a:spcAft>
                <a:spcPts val="600"/>
              </a:spcAft>
              <a:buFont typeface="Arial" panose="020B0604020202020204" pitchFamily="34" charset="0"/>
              <a:buChar char="•"/>
            </a:pPr>
            <a:r>
              <a:rPr lang="en-US" sz="2400" dirty="0">
                <a:solidFill>
                  <a:srgbClr val="374151"/>
                </a:solidFill>
                <a:latin typeface="Source Sans Pro" panose="020B0503030403020204" pitchFamily="34" charset="0"/>
                <a:ea typeface="Source Sans Pro" panose="020B0503030403020204" pitchFamily="34" charset="0"/>
              </a:rPr>
              <a:t>Traction: Demand for locally-led, sustainability, stronger methodology and tools to assist and power </a:t>
            </a:r>
            <a:r>
              <a:rPr lang="en-US" sz="2400" dirty="0" err="1">
                <a:solidFill>
                  <a:srgbClr val="374151"/>
                </a:solidFill>
                <a:latin typeface="Source Sans Pro" panose="020B0503030403020204" pitchFamily="34" charset="0"/>
                <a:ea typeface="Source Sans Pro" panose="020B0503030403020204" pitchFamily="34" charset="0"/>
              </a:rPr>
              <a:t>programme</a:t>
            </a:r>
            <a:r>
              <a:rPr lang="en-US" sz="2400" dirty="0">
                <a:solidFill>
                  <a:srgbClr val="374151"/>
                </a:solidFill>
                <a:latin typeface="Source Sans Pro" panose="020B0503030403020204" pitchFamily="34" charset="0"/>
                <a:ea typeface="Source Sans Pro" panose="020B0503030403020204" pitchFamily="34" charset="0"/>
              </a:rPr>
              <a:t> innovation from fellow </a:t>
            </a:r>
            <a:r>
              <a:rPr lang="en-US" sz="2400" dirty="0" err="1">
                <a:solidFill>
                  <a:srgbClr val="374151"/>
                </a:solidFill>
                <a:latin typeface="Source Sans Pro" panose="020B0503030403020204" pitchFamily="34" charset="0"/>
                <a:ea typeface="Source Sans Pro" panose="020B0503030403020204" pitchFamily="34" charset="0"/>
              </a:rPr>
              <a:t>DRCers</a:t>
            </a:r>
            <a:endParaRPr lang="en-US" sz="2400" b="0" i="0" dirty="0">
              <a:solidFill>
                <a:srgbClr val="374151"/>
              </a:solidFill>
              <a:effectLst/>
              <a:latin typeface="Source Sans Pro" panose="020B0503030403020204" pitchFamily="34" charset="0"/>
              <a:ea typeface="Source Sans Pro" panose="020B0503030403020204" pitchFamily="34" charset="0"/>
            </a:endParaRPr>
          </a:p>
          <a:p>
            <a:pPr algn="l">
              <a:spcBef>
                <a:spcPts val="600"/>
              </a:spcBef>
              <a:spcAft>
                <a:spcPts val="600"/>
              </a:spcAft>
              <a:buFont typeface="Arial" panose="020B0604020202020204" pitchFamily="34" charset="0"/>
              <a:buChar char="•"/>
            </a:pPr>
            <a:r>
              <a:rPr lang="en-US" sz="2400" b="0" i="0" dirty="0">
                <a:solidFill>
                  <a:srgbClr val="374151"/>
                </a:solidFill>
                <a:effectLst/>
                <a:latin typeface="Source Sans Pro" panose="020B0503030403020204" pitchFamily="34" charset="0"/>
                <a:ea typeface="Source Sans Pro" panose="020B0503030403020204" pitchFamily="34" charset="0"/>
              </a:rPr>
              <a:t>DRC’s Strategy 2025 focus on enhancing conflict and climate resilience among people affected by displacement – sustainability (‘Go Green’ and ‘Go Local’)</a:t>
            </a:r>
          </a:p>
          <a:p>
            <a:pPr algn="l">
              <a:spcBef>
                <a:spcPts val="600"/>
              </a:spcBef>
              <a:spcAft>
                <a:spcPts val="600"/>
              </a:spcAft>
              <a:buFont typeface="Arial" panose="020B0604020202020204" pitchFamily="34" charset="0"/>
              <a:buChar char="•"/>
            </a:pPr>
            <a:r>
              <a:rPr lang="en-US" sz="2400" b="0" i="0" dirty="0">
                <a:solidFill>
                  <a:srgbClr val="374151"/>
                </a:solidFill>
                <a:effectLst/>
                <a:latin typeface="Source Sans Pro" panose="020B0503030403020204" pitchFamily="34" charset="0"/>
                <a:ea typeface="Source Sans Pro" panose="020B0503030403020204" pitchFamily="34" charset="0"/>
              </a:rPr>
              <a:t>Communities have shown incredible ability to adapt to changing contexts and situations</a:t>
            </a:r>
          </a:p>
          <a:p>
            <a:pPr marL="0" indent="0" algn="l">
              <a:buNone/>
            </a:pPr>
            <a:endParaRPr lang="en-US" sz="1800" dirty="0">
              <a:solidFill>
                <a:srgbClr val="374151"/>
              </a:solidFill>
              <a:latin typeface="Source Sans Pro" panose="020B0503030403020204" pitchFamily="34" charset="0"/>
              <a:ea typeface="Source Sans Pro" panose="020B0503030403020204" pitchFamily="34" charset="0"/>
            </a:endParaRPr>
          </a:p>
        </p:txBody>
      </p:sp>
      <p:grpSp>
        <p:nvGrpSpPr>
          <p:cNvPr id="19" name="Group 18">
            <a:extLst>
              <a:ext uri="{FF2B5EF4-FFF2-40B4-BE49-F238E27FC236}">
                <a16:creationId xmlns:a16="http://schemas.microsoft.com/office/drawing/2014/main" id="{364B14B8-086F-D1B8-46B6-6F04517EE407}"/>
              </a:ext>
            </a:extLst>
          </p:cNvPr>
          <p:cNvGrpSpPr/>
          <p:nvPr/>
        </p:nvGrpSpPr>
        <p:grpSpPr>
          <a:xfrm>
            <a:off x="9950012" y="4530394"/>
            <a:ext cx="2102065" cy="2198769"/>
            <a:chOff x="8478567" y="638489"/>
            <a:chExt cx="2102065" cy="2198769"/>
          </a:xfrm>
        </p:grpSpPr>
        <p:sp>
          <p:nvSpPr>
            <p:cNvPr id="4" name="Rectangle: Rounded Corners 3">
              <a:extLst>
                <a:ext uri="{FF2B5EF4-FFF2-40B4-BE49-F238E27FC236}">
                  <a16:creationId xmlns:a16="http://schemas.microsoft.com/office/drawing/2014/main" id="{78AA9878-6769-A8D6-1798-AB6E078895FE}"/>
                </a:ext>
              </a:extLst>
            </p:cNvPr>
            <p:cNvSpPr/>
            <p:nvPr/>
          </p:nvSpPr>
          <p:spPr>
            <a:xfrm>
              <a:off x="9743090" y="638489"/>
              <a:ext cx="420413" cy="367863"/>
            </a:xfrm>
            <a:prstGeom prst="roundRect">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endParaRPr lang="en-DK" dirty="0"/>
            </a:p>
          </p:txBody>
        </p:sp>
        <p:sp>
          <p:nvSpPr>
            <p:cNvPr id="5" name="Rectangle: Rounded Corners 4">
              <a:extLst>
                <a:ext uri="{FF2B5EF4-FFF2-40B4-BE49-F238E27FC236}">
                  <a16:creationId xmlns:a16="http://schemas.microsoft.com/office/drawing/2014/main" id="{4EA9C388-1A3C-B230-9EDB-6FF400666CFC}"/>
                </a:ext>
              </a:extLst>
            </p:cNvPr>
            <p:cNvSpPr/>
            <p:nvPr/>
          </p:nvSpPr>
          <p:spPr>
            <a:xfrm>
              <a:off x="9739806" y="1371217"/>
              <a:ext cx="420413" cy="367863"/>
            </a:xfrm>
            <a:prstGeom prst="roundRect">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endParaRPr lang="en-DK" dirty="0"/>
            </a:p>
          </p:txBody>
        </p:sp>
        <p:sp>
          <p:nvSpPr>
            <p:cNvPr id="6" name="Rectangle: Rounded Corners 5">
              <a:extLst>
                <a:ext uri="{FF2B5EF4-FFF2-40B4-BE49-F238E27FC236}">
                  <a16:creationId xmlns:a16="http://schemas.microsoft.com/office/drawing/2014/main" id="{5508CE0C-BDE2-4EA6-1F32-5F72819C010D}"/>
                </a:ext>
              </a:extLst>
            </p:cNvPr>
            <p:cNvSpPr/>
            <p:nvPr/>
          </p:nvSpPr>
          <p:spPr>
            <a:xfrm>
              <a:off x="9739806" y="1003019"/>
              <a:ext cx="420413" cy="367863"/>
            </a:xfrm>
            <a:prstGeom prst="roundRect">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
              </a:r>
              <a:endParaRPr lang="en-DK" dirty="0"/>
            </a:p>
          </p:txBody>
        </p:sp>
        <p:sp>
          <p:nvSpPr>
            <p:cNvPr id="7" name="Rectangle: Rounded Corners 6">
              <a:extLst>
                <a:ext uri="{FF2B5EF4-FFF2-40B4-BE49-F238E27FC236}">
                  <a16:creationId xmlns:a16="http://schemas.microsoft.com/office/drawing/2014/main" id="{E00765FA-C3D0-EABE-C5EB-43BA0C112C0D}"/>
                </a:ext>
              </a:extLst>
            </p:cNvPr>
            <p:cNvSpPr/>
            <p:nvPr/>
          </p:nvSpPr>
          <p:spPr>
            <a:xfrm>
              <a:off x="9739806" y="1732093"/>
              <a:ext cx="420413" cy="367863"/>
            </a:xfrm>
            <a:prstGeom prst="roundRect">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DK" dirty="0"/>
            </a:p>
          </p:txBody>
        </p:sp>
        <p:sp>
          <p:nvSpPr>
            <p:cNvPr id="8" name="Rectangle: Rounded Corners 7">
              <a:extLst>
                <a:ext uri="{FF2B5EF4-FFF2-40B4-BE49-F238E27FC236}">
                  <a16:creationId xmlns:a16="http://schemas.microsoft.com/office/drawing/2014/main" id="{3F2BA4F6-9CD4-7871-81C4-683D69E45F9C}"/>
                </a:ext>
              </a:extLst>
            </p:cNvPr>
            <p:cNvSpPr/>
            <p:nvPr/>
          </p:nvSpPr>
          <p:spPr>
            <a:xfrm>
              <a:off x="9739806" y="2100281"/>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a:t>
              </a:r>
              <a:endParaRPr lang="en-DK" dirty="0">
                <a:solidFill>
                  <a:schemeClr val="bg1"/>
                </a:solidFill>
              </a:endParaRPr>
            </a:p>
          </p:txBody>
        </p:sp>
        <p:sp>
          <p:nvSpPr>
            <p:cNvPr id="9" name="Rectangle: Rounded Corners 8">
              <a:extLst>
                <a:ext uri="{FF2B5EF4-FFF2-40B4-BE49-F238E27FC236}">
                  <a16:creationId xmlns:a16="http://schemas.microsoft.com/office/drawing/2014/main" id="{7AA70CBC-688B-8FB8-E1E4-BF1A26443ACB}"/>
                </a:ext>
              </a:extLst>
            </p:cNvPr>
            <p:cNvSpPr/>
            <p:nvPr/>
          </p:nvSpPr>
          <p:spPr>
            <a:xfrm>
              <a:off x="9739806" y="2469395"/>
              <a:ext cx="420413" cy="367863"/>
            </a:xfrm>
            <a:prstGeom prst="roundRect">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endParaRPr lang="en-DK" dirty="0"/>
            </a:p>
          </p:txBody>
        </p:sp>
        <p:sp>
          <p:nvSpPr>
            <p:cNvPr id="10" name="Rectangle: Rounded Corners 9">
              <a:extLst>
                <a:ext uri="{FF2B5EF4-FFF2-40B4-BE49-F238E27FC236}">
                  <a16:creationId xmlns:a16="http://schemas.microsoft.com/office/drawing/2014/main" id="{4D7AA994-F311-00E0-0C5D-8FB13A57984F}"/>
                </a:ext>
              </a:extLst>
            </p:cNvPr>
            <p:cNvSpPr/>
            <p:nvPr/>
          </p:nvSpPr>
          <p:spPr>
            <a:xfrm>
              <a:off x="9319393" y="2100281"/>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t>
              </a:r>
              <a:endParaRPr lang="en-DK" dirty="0">
                <a:solidFill>
                  <a:schemeClr val="bg1"/>
                </a:solidFill>
              </a:endParaRPr>
            </a:p>
          </p:txBody>
        </p:sp>
        <p:sp>
          <p:nvSpPr>
            <p:cNvPr id="11" name="Rectangle: Rounded Corners 10">
              <a:extLst>
                <a:ext uri="{FF2B5EF4-FFF2-40B4-BE49-F238E27FC236}">
                  <a16:creationId xmlns:a16="http://schemas.microsoft.com/office/drawing/2014/main" id="{BCE4F5F5-4A86-D8B9-2ACA-21C2CD9804B4}"/>
                </a:ext>
              </a:extLst>
            </p:cNvPr>
            <p:cNvSpPr/>
            <p:nvPr/>
          </p:nvSpPr>
          <p:spPr>
            <a:xfrm>
              <a:off x="8898980" y="2100281"/>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a:t>
              </a:r>
              <a:endParaRPr lang="en-DK" dirty="0">
                <a:solidFill>
                  <a:schemeClr val="bg1"/>
                </a:solidFill>
              </a:endParaRPr>
            </a:p>
          </p:txBody>
        </p:sp>
        <p:sp>
          <p:nvSpPr>
            <p:cNvPr id="12" name="Rectangle: Rounded Corners 11">
              <a:extLst>
                <a:ext uri="{FF2B5EF4-FFF2-40B4-BE49-F238E27FC236}">
                  <a16:creationId xmlns:a16="http://schemas.microsoft.com/office/drawing/2014/main" id="{6011A510-1429-33F8-A4D2-EC42A52CAB01}"/>
                </a:ext>
              </a:extLst>
            </p:cNvPr>
            <p:cNvSpPr/>
            <p:nvPr/>
          </p:nvSpPr>
          <p:spPr>
            <a:xfrm>
              <a:off x="10160219" y="2100281"/>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a:t>
              </a:r>
              <a:endParaRPr lang="en-DK" dirty="0">
                <a:solidFill>
                  <a:schemeClr val="bg1"/>
                </a:solidFill>
              </a:endParaRPr>
            </a:p>
          </p:txBody>
        </p:sp>
        <p:sp>
          <p:nvSpPr>
            <p:cNvPr id="13" name="Rectangle: Rounded Corners 12">
              <a:extLst>
                <a:ext uri="{FF2B5EF4-FFF2-40B4-BE49-F238E27FC236}">
                  <a16:creationId xmlns:a16="http://schemas.microsoft.com/office/drawing/2014/main" id="{97F1CD71-9920-5662-0330-345923697EAB}"/>
                </a:ext>
              </a:extLst>
            </p:cNvPr>
            <p:cNvSpPr/>
            <p:nvPr/>
          </p:nvSpPr>
          <p:spPr>
            <a:xfrm>
              <a:off x="8478567" y="2100281"/>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a:t>
              </a:r>
            </a:p>
          </p:txBody>
        </p:sp>
      </p:grpSp>
      <p:grpSp>
        <p:nvGrpSpPr>
          <p:cNvPr id="20" name="Group 19">
            <a:extLst>
              <a:ext uri="{FF2B5EF4-FFF2-40B4-BE49-F238E27FC236}">
                <a16:creationId xmlns:a16="http://schemas.microsoft.com/office/drawing/2014/main" id="{98EB8358-6D29-83D3-190E-3CA3051BE3B8}"/>
              </a:ext>
            </a:extLst>
          </p:cNvPr>
          <p:cNvGrpSpPr/>
          <p:nvPr/>
        </p:nvGrpSpPr>
        <p:grpSpPr>
          <a:xfrm>
            <a:off x="10790180" y="174576"/>
            <a:ext cx="1261897" cy="1100591"/>
            <a:chOff x="10930103" y="590097"/>
            <a:chExt cx="1261897" cy="1100591"/>
          </a:xfrm>
        </p:grpSpPr>
        <p:sp>
          <p:nvSpPr>
            <p:cNvPr id="14" name="Rectangle: Rounded Corners 13">
              <a:extLst>
                <a:ext uri="{FF2B5EF4-FFF2-40B4-BE49-F238E27FC236}">
                  <a16:creationId xmlns:a16="http://schemas.microsoft.com/office/drawing/2014/main" id="{DC309D42-7028-D694-C94E-87E0CD7D2AB7}"/>
                </a:ext>
              </a:extLst>
            </p:cNvPr>
            <p:cNvSpPr/>
            <p:nvPr/>
          </p:nvSpPr>
          <p:spPr>
            <a:xfrm>
              <a:off x="10933387" y="590097"/>
              <a:ext cx="420413" cy="367863"/>
            </a:xfrm>
            <a:prstGeom prst="roundRect">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endParaRPr lang="en-DK" dirty="0"/>
            </a:p>
          </p:txBody>
        </p:sp>
        <p:sp>
          <p:nvSpPr>
            <p:cNvPr id="15" name="Rectangle: Rounded Corners 14">
              <a:extLst>
                <a:ext uri="{FF2B5EF4-FFF2-40B4-BE49-F238E27FC236}">
                  <a16:creationId xmlns:a16="http://schemas.microsoft.com/office/drawing/2014/main" id="{317268A2-D085-C3EE-FD1C-04B4ABF18A9D}"/>
                </a:ext>
              </a:extLst>
            </p:cNvPr>
            <p:cNvSpPr/>
            <p:nvPr/>
          </p:nvSpPr>
          <p:spPr>
            <a:xfrm>
              <a:off x="10930103" y="1322825"/>
              <a:ext cx="420413" cy="367863"/>
            </a:xfrm>
            <a:prstGeom prst="roundRect">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n-DK" dirty="0"/>
            </a:p>
          </p:txBody>
        </p:sp>
        <p:sp>
          <p:nvSpPr>
            <p:cNvPr id="16" name="Rectangle: Rounded Corners 15">
              <a:extLst>
                <a:ext uri="{FF2B5EF4-FFF2-40B4-BE49-F238E27FC236}">
                  <a16:creationId xmlns:a16="http://schemas.microsoft.com/office/drawing/2014/main" id="{8AAAE4E5-8B55-73A0-F85E-09C2D2AED1D7}"/>
                </a:ext>
              </a:extLst>
            </p:cNvPr>
            <p:cNvSpPr/>
            <p:nvPr/>
          </p:nvSpPr>
          <p:spPr>
            <a:xfrm>
              <a:off x="10930103" y="954627"/>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endParaRPr lang="en-DK" dirty="0"/>
            </a:p>
          </p:txBody>
        </p:sp>
        <p:sp>
          <p:nvSpPr>
            <p:cNvPr id="17" name="Rectangle: Rounded Corners 16">
              <a:extLst>
                <a:ext uri="{FF2B5EF4-FFF2-40B4-BE49-F238E27FC236}">
                  <a16:creationId xmlns:a16="http://schemas.microsoft.com/office/drawing/2014/main" id="{8B2FBA2D-DCAE-F90B-D6F8-9C3E040B3453}"/>
                </a:ext>
              </a:extLst>
            </p:cNvPr>
            <p:cNvSpPr/>
            <p:nvPr/>
          </p:nvSpPr>
          <p:spPr>
            <a:xfrm>
              <a:off x="11357084" y="954627"/>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endParaRPr lang="en-DK" dirty="0"/>
            </a:p>
          </p:txBody>
        </p:sp>
        <p:sp>
          <p:nvSpPr>
            <p:cNvPr id="18" name="Rectangle: Rounded Corners 17">
              <a:extLst>
                <a:ext uri="{FF2B5EF4-FFF2-40B4-BE49-F238E27FC236}">
                  <a16:creationId xmlns:a16="http://schemas.microsoft.com/office/drawing/2014/main" id="{52CDA0E4-CA66-B2A5-42A8-D8F82B5DA28B}"/>
                </a:ext>
              </a:extLst>
            </p:cNvPr>
            <p:cNvSpPr/>
            <p:nvPr/>
          </p:nvSpPr>
          <p:spPr>
            <a:xfrm>
              <a:off x="11771587" y="954627"/>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endParaRPr lang="en-DK" dirty="0"/>
            </a:p>
          </p:txBody>
        </p:sp>
      </p:grpSp>
      <p:sp>
        <p:nvSpPr>
          <p:cNvPr id="23" name="TextBox 22">
            <a:extLst>
              <a:ext uri="{FF2B5EF4-FFF2-40B4-BE49-F238E27FC236}">
                <a16:creationId xmlns:a16="http://schemas.microsoft.com/office/drawing/2014/main" id="{8B2B76DD-B95D-525E-2EB2-0F5B237FB617}"/>
              </a:ext>
            </a:extLst>
          </p:cNvPr>
          <p:cNvSpPr txBox="1"/>
          <p:nvPr/>
        </p:nvSpPr>
        <p:spPr>
          <a:xfrm>
            <a:off x="1512788" y="4670743"/>
            <a:ext cx="9061276" cy="1200329"/>
          </a:xfrm>
          <a:prstGeom prst="rect">
            <a:avLst/>
          </a:prstGeom>
          <a:noFill/>
        </p:spPr>
        <p:txBody>
          <a:bodyPr wrap="square">
            <a:spAutoFit/>
          </a:bodyPr>
          <a:lstStyle/>
          <a:p>
            <a:pPr marL="0" indent="0" algn="l">
              <a:buNone/>
            </a:pPr>
            <a:r>
              <a:rPr lang="en-US" sz="2400" dirty="0">
                <a:solidFill>
                  <a:srgbClr val="374151"/>
                </a:solidFill>
                <a:latin typeface="Source Sans Pro" panose="020B0503030403020204" pitchFamily="34" charset="0"/>
                <a:ea typeface="Source Sans Pro" panose="020B0503030403020204" pitchFamily="34" charset="0"/>
              </a:rPr>
              <a:t>Focus/Outcomes: Tools/methodology co-creation and capacity development within DRC and with partners and as we work more and better localized</a:t>
            </a:r>
            <a:endParaRPr lang="en-DK" sz="2400" dirty="0">
              <a:latin typeface="Source Sans Pro" panose="020B0503030403020204" pitchFamily="34" charset="0"/>
              <a:ea typeface="Source Sans Pro" panose="020B0503030403020204" pitchFamily="34" charset="0"/>
            </a:endParaRPr>
          </a:p>
        </p:txBody>
      </p:sp>
      <p:sp>
        <p:nvSpPr>
          <p:cNvPr id="25" name="Isosceles Triangle 24">
            <a:extLst>
              <a:ext uri="{FF2B5EF4-FFF2-40B4-BE49-F238E27FC236}">
                <a16:creationId xmlns:a16="http://schemas.microsoft.com/office/drawing/2014/main" id="{8F05BDD1-B3B4-9615-EFC0-8A70E3F07B2E}"/>
              </a:ext>
            </a:extLst>
          </p:cNvPr>
          <p:cNvSpPr/>
          <p:nvPr/>
        </p:nvSpPr>
        <p:spPr>
          <a:xfrm rot="5400000">
            <a:off x="769573" y="5024543"/>
            <a:ext cx="703675" cy="35810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6" name="Arrow: Left-Right 25">
            <a:extLst>
              <a:ext uri="{FF2B5EF4-FFF2-40B4-BE49-F238E27FC236}">
                <a16:creationId xmlns:a16="http://schemas.microsoft.com/office/drawing/2014/main" id="{639FBD7D-EDAE-C061-B0B2-2E7E27C482DF}"/>
              </a:ext>
            </a:extLst>
          </p:cNvPr>
          <p:cNvSpPr/>
          <p:nvPr/>
        </p:nvSpPr>
        <p:spPr>
          <a:xfrm>
            <a:off x="4296427" y="613943"/>
            <a:ext cx="551145" cy="293026"/>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Tree>
    <p:extLst>
      <p:ext uri="{BB962C8B-B14F-4D97-AF65-F5344CB8AC3E}">
        <p14:creationId xmlns:p14="http://schemas.microsoft.com/office/powerpoint/2010/main" val="379505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8219-195B-BF51-965C-88743D630AA9}"/>
              </a:ext>
            </a:extLst>
          </p:cNvPr>
          <p:cNvSpPr>
            <a:spLocks noGrp="1"/>
          </p:cNvSpPr>
          <p:nvPr>
            <p:ph type="title"/>
          </p:nvPr>
        </p:nvSpPr>
        <p:spPr>
          <a:xfrm>
            <a:off x="838199" y="365125"/>
            <a:ext cx="9952639" cy="1325563"/>
          </a:xfrm>
        </p:spPr>
        <p:txBody>
          <a:bodyPr vert="horz" lIns="91440" tIns="45720" rIns="91440" bIns="45720" rtlCol="0" anchor="ctr">
            <a:noAutofit/>
          </a:bodyPr>
          <a:lstStyle/>
          <a:p>
            <a:r>
              <a:rPr lang="en-US" sz="3500" b="1" dirty="0">
                <a:solidFill>
                  <a:schemeClr val="tx1">
                    <a:lumMod val="65000"/>
                    <a:lumOff val="35000"/>
                  </a:schemeClr>
                </a:solidFill>
                <a:latin typeface="Source Sans Pro" panose="020B0503030403020204" pitchFamily="34" charset="0"/>
                <a:ea typeface="Source Sans Pro" panose="020B0503030403020204" pitchFamily="34" charset="0"/>
              </a:rPr>
              <a:t>RIL </a:t>
            </a:r>
            <a:r>
              <a:rPr lang="en-US" sz="3500" b="1" dirty="0">
                <a:solidFill>
                  <a:srgbClr val="C00000"/>
                </a:solidFill>
                <a:latin typeface="Source Sans Pro" panose="020B0503030403020204" pitchFamily="34" charset="0"/>
                <a:ea typeface="Source Sans Pro" panose="020B0503030403020204" pitchFamily="34" charset="0"/>
              </a:rPr>
              <a:t>Pitch: Community-led Climate adaptation approaches/projects in South Sudan and Somalia</a:t>
            </a:r>
            <a:endParaRPr lang="en-DK" sz="3500" b="1" dirty="0">
              <a:solidFill>
                <a:srgbClr val="C00000"/>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00C972B5-3D61-0E14-C3A8-1E7F80652EC1}"/>
              </a:ext>
            </a:extLst>
          </p:cNvPr>
          <p:cNvSpPr>
            <a:spLocks noGrp="1"/>
          </p:cNvSpPr>
          <p:nvPr>
            <p:ph idx="1"/>
          </p:nvPr>
        </p:nvSpPr>
        <p:spPr>
          <a:xfrm>
            <a:off x="838200" y="1540805"/>
            <a:ext cx="10376335" cy="3805361"/>
          </a:xfrm>
        </p:spPr>
        <p:txBody>
          <a:bodyPr>
            <a:normAutofit/>
          </a:bodyPr>
          <a:lstStyle/>
          <a:p>
            <a:pPr marL="0" indent="0" algn="l">
              <a:buNone/>
            </a:pPr>
            <a:r>
              <a:rPr lang="en-US" sz="1800" b="1" dirty="0">
                <a:solidFill>
                  <a:srgbClr val="374151"/>
                </a:solidFill>
                <a:latin typeface="Source Sans Pro" panose="020B0503030403020204" pitchFamily="34" charset="0"/>
                <a:ea typeface="Source Sans Pro" panose="020B0503030403020204" pitchFamily="34" charset="0"/>
              </a:rPr>
              <a:t>Traction: </a:t>
            </a:r>
            <a:r>
              <a:rPr lang="en-US" sz="1800" b="0" i="0" dirty="0">
                <a:solidFill>
                  <a:srgbClr val="374151"/>
                </a:solidFill>
                <a:effectLst/>
                <a:latin typeface="Source Sans Pro" panose="020B0503030403020204" pitchFamily="34" charset="0"/>
                <a:ea typeface="Source Sans Pro" panose="020B0503030403020204" pitchFamily="34" charset="0"/>
              </a:rPr>
              <a:t>Base-up climate adaptation in humanitarian contexts (DRC Global Inn. Forum ‘23</a:t>
            </a:r>
          </a:p>
          <a:p>
            <a:pPr marL="0" indent="0" algn="l">
              <a:buNone/>
            </a:pPr>
            <a:r>
              <a:rPr lang="en-US" sz="1800" b="0" i="0" dirty="0">
                <a:solidFill>
                  <a:srgbClr val="374151"/>
                </a:solidFill>
                <a:effectLst/>
                <a:latin typeface="Source Sans Pro" panose="020B0503030403020204" pitchFamily="34" charset="0"/>
                <a:ea typeface="Source Sans Pro" panose="020B0503030403020204" pitchFamily="34" charset="0"/>
              </a:rPr>
              <a:t>Challenge: Limited understanding of how an NGO such as DRC might better support community-level innovations around climate adaptation meaningfully</a:t>
            </a:r>
          </a:p>
          <a:p>
            <a:pPr marL="0" indent="0">
              <a:buNone/>
            </a:pPr>
            <a:r>
              <a:rPr lang="en-US" sz="1800" b="1" i="0" dirty="0">
                <a:solidFill>
                  <a:srgbClr val="374151"/>
                </a:solidFill>
                <a:effectLst/>
                <a:latin typeface="Source Sans Pro" panose="020B0503030403020204" pitchFamily="34" charset="0"/>
                <a:ea typeface="Source Sans Pro" panose="020B0503030403020204" pitchFamily="34" charset="0"/>
              </a:rPr>
              <a:t>Aims</a:t>
            </a:r>
          </a:p>
          <a:p>
            <a:r>
              <a:rPr lang="en-US" sz="1800" b="0" i="0" dirty="0">
                <a:solidFill>
                  <a:srgbClr val="374151"/>
                </a:solidFill>
                <a:effectLst/>
                <a:latin typeface="Source Sans Pro" panose="020B0503030403020204" pitchFamily="34" charset="0"/>
                <a:ea typeface="Source Sans Pro" panose="020B0503030403020204" pitchFamily="34" charset="0"/>
              </a:rPr>
              <a:t>DRC in a facilitative role with RIL partners, working better with the local ecosystems and communities to develop and scale those solutions that are grown in communities, meeting real-life challenges that increasingly occur in the face of climate change.</a:t>
            </a:r>
          </a:p>
          <a:p>
            <a:r>
              <a:rPr lang="en-US" sz="1800" dirty="0">
                <a:solidFill>
                  <a:srgbClr val="374151"/>
                </a:solidFill>
                <a:latin typeface="Source Sans Pro" panose="020B0503030403020204" pitchFamily="34" charset="0"/>
                <a:ea typeface="Source Sans Pro" panose="020B0503030403020204" pitchFamily="34" charset="0"/>
              </a:rPr>
              <a:t>B</a:t>
            </a:r>
            <a:r>
              <a:rPr lang="en-US" sz="1800" b="0" i="0" dirty="0">
                <a:solidFill>
                  <a:srgbClr val="374151"/>
                </a:solidFill>
                <a:effectLst/>
                <a:latin typeface="Source Sans Pro" panose="020B0503030403020204" pitchFamily="34" charset="0"/>
                <a:ea typeface="Source Sans Pro" panose="020B0503030403020204" pitchFamily="34" charset="0"/>
              </a:rPr>
              <a:t>ringing key actors together in the local settings, demand-based</a:t>
            </a:r>
          </a:p>
          <a:p>
            <a:pPr algn="l">
              <a:buFont typeface="Arial" panose="020B0604020202020204" pitchFamily="34" charset="0"/>
              <a:buChar char="•"/>
            </a:pPr>
            <a:r>
              <a:rPr lang="en-US" sz="1800" b="0" i="0" dirty="0">
                <a:solidFill>
                  <a:srgbClr val="374151"/>
                </a:solidFill>
                <a:effectLst/>
                <a:latin typeface="Source Sans Pro" panose="020B0503030403020204" pitchFamily="34" charset="0"/>
                <a:ea typeface="Source Sans Pro" panose="020B0503030403020204" pitchFamily="34" charset="0"/>
              </a:rPr>
              <a:t>Partnering with experienced actors to develop approaches, tools, and/or frameworks  to support and boost community-level based innovations for climate adaptation</a:t>
            </a:r>
          </a:p>
        </p:txBody>
      </p:sp>
      <p:grpSp>
        <p:nvGrpSpPr>
          <p:cNvPr id="19" name="Group 18">
            <a:extLst>
              <a:ext uri="{FF2B5EF4-FFF2-40B4-BE49-F238E27FC236}">
                <a16:creationId xmlns:a16="http://schemas.microsoft.com/office/drawing/2014/main" id="{364B14B8-086F-D1B8-46B6-6F04517EE407}"/>
              </a:ext>
            </a:extLst>
          </p:cNvPr>
          <p:cNvGrpSpPr/>
          <p:nvPr/>
        </p:nvGrpSpPr>
        <p:grpSpPr>
          <a:xfrm>
            <a:off x="9950012" y="4530394"/>
            <a:ext cx="2102065" cy="2198769"/>
            <a:chOff x="8478567" y="638489"/>
            <a:chExt cx="2102065" cy="2198769"/>
          </a:xfrm>
        </p:grpSpPr>
        <p:sp>
          <p:nvSpPr>
            <p:cNvPr id="4" name="Rectangle: Rounded Corners 3">
              <a:extLst>
                <a:ext uri="{FF2B5EF4-FFF2-40B4-BE49-F238E27FC236}">
                  <a16:creationId xmlns:a16="http://schemas.microsoft.com/office/drawing/2014/main" id="{78AA9878-6769-A8D6-1798-AB6E078895FE}"/>
                </a:ext>
              </a:extLst>
            </p:cNvPr>
            <p:cNvSpPr/>
            <p:nvPr/>
          </p:nvSpPr>
          <p:spPr>
            <a:xfrm>
              <a:off x="9743090" y="638489"/>
              <a:ext cx="420413" cy="367863"/>
            </a:xfrm>
            <a:prstGeom prst="roundRect">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endParaRPr lang="en-DK" dirty="0"/>
            </a:p>
          </p:txBody>
        </p:sp>
        <p:sp>
          <p:nvSpPr>
            <p:cNvPr id="5" name="Rectangle: Rounded Corners 4">
              <a:extLst>
                <a:ext uri="{FF2B5EF4-FFF2-40B4-BE49-F238E27FC236}">
                  <a16:creationId xmlns:a16="http://schemas.microsoft.com/office/drawing/2014/main" id="{4EA9C388-1A3C-B230-9EDB-6FF400666CFC}"/>
                </a:ext>
              </a:extLst>
            </p:cNvPr>
            <p:cNvSpPr/>
            <p:nvPr/>
          </p:nvSpPr>
          <p:spPr>
            <a:xfrm>
              <a:off x="9739806" y="1371217"/>
              <a:ext cx="420413" cy="367863"/>
            </a:xfrm>
            <a:prstGeom prst="roundRect">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endParaRPr lang="en-DK" dirty="0"/>
            </a:p>
          </p:txBody>
        </p:sp>
        <p:sp>
          <p:nvSpPr>
            <p:cNvPr id="6" name="Rectangle: Rounded Corners 5">
              <a:extLst>
                <a:ext uri="{FF2B5EF4-FFF2-40B4-BE49-F238E27FC236}">
                  <a16:creationId xmlns:a16="http://schemas.microsoft.com/office/drawing/2014/main" id="{5508CE0C-BDE2-4EA6-1F32-5F72819C010D}"/>
                </a:ext>
              </a:extLst>
            </p:cNvPr>
            <p:cNvSpPr/>
            <p:nvPr/>
          </p:nvSpPr>
          <p:spPr>
            <a:xfrm>
              <a:off x="9739806" y="1003019"/>
              <a:ext cx="420413" cy="367863"/>
            </a:xfrm>
            <a:prstGeom prst="roundRect">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
              </a:r>
              <a:endParaRPr lang="en-DK" dirty="0"/>
            </a:p>
          </p:txBody>
        </p:sp>
        <p:sp>
          <p:nvSpPr>
            <p:cNvPr id="7" name="Rectangle: Rounded Corners 6">
              <a:extLst>
                <a:ext uri="{FF2B5EF4-FFF2-40B4-BE49-F238E27FC236}">
                  <a16:creationId xmlns:a16="http://schemas.microsoft.com/office/drawing/2014/main" id="{E00765FA-C3D0-EABE-C5EB-43BA0C112C0D}"/>
                </a:ext>
              </a:extLst>
            </p:cNvPr>
            <p:cNvSpPr/>
            <p:nvPr/>
          </p:nvSpPr>
          <p:spPr>
            <a:xfrm>
              <a:off x="9739806" y="1732093"/>
              <a:ext cx="420413" cy="367863"/>
            </a:xfrm>
            <a:prstGeom prst="roundRect">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DK" dirty="0"/>
            </a:p>
          </p:txBody>
        </p:sp>
        <p:sp>
          <p:nvSpPr>
            <p:cNvPr id="8" name="Rectangle: Rounded Corners 7">
              <a:extLst>
                <a:ext uri="{FF2B5EF4-FFF2-40B4-BE49-F238E27FC236}">
                  <a16:creationId xmlns:a16="http://schemas.microsoft.com/office/drawing/2014/main" id="{3F2BA4F6-9CD4-7871-81C4-683D69E45F9C}"/>
                </a:ext>
              </a:extLst>
            </p:cNvPr>
            <p:cNvSpPr/>
            <p:nvPr/>
          </p:nvSpPr>
          <p:spPr>
            <a:xfrm>
              <a:off x="9739806" y="2100281"/>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a:t>
              </a:r>
              <a:endParaRPr lang="en-DK" dirty="0">
                <a:solidFill>
                  <a:schemeClr val="bg1"/>
                </a:solidFill>
              </a:endParaRPr>
            </a:p>
          </p:txBody>
        </p:sp>
        <p:sp>
          <p:nvSpPr>
            <p:cNvPr id="9" name="Rectangle: Rounded Corners 8">
              <a:extLst>
                <a:ext uri="{FF2B5EF4-FFF2-40B4-BE49-F238E27FC236}">
                  <a16:creationId xmlns:a16="http://schemas.microsoft.com/office/drawing/2014/main" id="{7AA70CBC-688B-8FB8-E1E4-BF1A26443ACB}"/>
                </a:ext>
              </a:extLst>
            </p:cNvPr>
            <p:cNvSpPr/>
            <p:nvPr/>
          </p:nvSpPr>
          <p:spPr>
            <a:xfrm>
              <a:off x="9739806" y="2469395"/>
              <a:ext cx="420413" cy="367863"/>
            </a:xfrm>
            <a:prstGeom prst="roundRect">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endParaRPr lang="en-DK" dirty="0"/>
            </a:p>
          </p:txBody>
        </p:sp>
        <p:sp>
          <p:nvSpPr>
            <p:cNvPr id="10" name="Rectangle: Rounded Corners 9">
              <a:extLst>
                <a:ext uri="{FF2B5EF4-FFF2-40B4-BE49-F238E27FC236}">
                  <a16:creationId xmlns:a16="http://schemas.microsoft.com/office/drawing/2014/main" id="{4D7AA994-F311-00E0-0C5D-8FB13A57984F}"/>
                </a:ext>
              </a:extLst>
            </p:cNvPr>
            <p:cNvSpPr/>
            <p:nvPr/>
          </p:nvSpPr>
          <p:spPr>
            <a:xfrm>
              <a:off x="9319393" y="2100281"/>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t>
              </a:r>
              <a:endParaRPr lang="en-DK" dirty="0">
                <a:solidFill>
                  <a:schemeClr val="bg1"/>
                </a:solidFill>
              </a:endParaRPr>
            </a:p>
          </p:txBody>
        </p:sp>
        <p:sp>
          <p:nvSpPr>
            <p:cNvPr id="11" name="Rectangle: Rounded Corners 10">
              <a:extLst>
                <a:ext uri="{FF2B5EF4-FFF2-40B4-BE49-F238E27FC236}">
                  <a16:creationId xmlns:a16="http://schemas.microsoft.com/office/drawing/2014/main" id="{BCE4F5F5-4A86-D8B9-2ACA-21C2CD9804B4}"/>
                </a:ext>
              </a:extLst>
            </p:cNvPr>
            <p:cNvSpPr/>
            <p:nvPr/>
          </p:nvSpPr>
          <p:spPr>
            <a:xfrm>
              <a:off x="8898980" y="2100281"/>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a:t>
              </a:r>
              <a:endParaRPr lang="en-DK" dirty="0">
                <a:solidFill>
                  <a:schemeClr val="bg1"/>
                </a:solidFill>
              </a:endParaRPr>
            </a:p>
          </p:txBody>
        </p:sp>
        <p:sp>
          <p:nvSpPr>
            <p:cNvPr id="12" name="Rectangle: Rounded Corners 11">
              <a:extLst>
                <a:ext uri="{FF2B5EF4-FFF2-40B4-BE49-F238E27FC236}">
                  <a16:creationId xmlns:a16="http://schemas.microsoft.com/office/drawing/2014/main" id="{6011A510-1429-33F8-A4D2-EC42A52CAB01}"/>
                </a:ext>
              </a:extLst>
            </p:cNvPr>
            <p:cNvSpPr/>
            <p:nvPr/>
          </p:nvSpPr>
          <p:spPr>
            <a:xfrm>
              <a:off x="10160219" y="2100281"/>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a:t>
              </a:r>
              <a:endParaRPr lang="en-DK" dirty="0">
                <a:solidFill>
                  <a:schemeClr val="bg1"/>
                </a:solidFill>
              </a:endParaRPr>
            </a:p>
          </p:txBody>
        </p:sp>
        <p:sp>
          <p:nvSpPr>
            <p:cNvPr id="13" name="Rectangle: Rounded Corners 12">
              <a:extLst>
                <a:ext uri="{FF2B5EF4-FFF2-40B4-BE49-F238E27FC236}">
                  <a16:creationId xmlns:a16="http://schemas.microsoft.com/office/drawing/2014/main" id="{97F1CD71-9920-5662-0330-345923697EAB}"/>
                </a:ext>
              </a:extLst>
            </p:cNvPr>
            <p:cNvSpPr/>
            <p:nvPr/>
          </p:nvSpPr>
          <p:spPr>
            <a:xfrm>
              <a:off x="8478567" y="2100281"/>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a:t>
              </a:r>
            </a:p>
          </p:txBody>
        </p:sp>
      </p:grpSp>
      <p:grpSp>
        <p:nvGrpSpPr>
          <p:cNvPr id="21" name="Group 20">
            <a:extLst>
              <a:ext uri="{FF2B5EF4-FFF2-40B4-BE49-F238E27FC236}">
                <a16:creationId xmlns:a16="http://schemas.microsoft.com/office/drawing/2014/main" id="{E5D5B2AA-0DA1-FC9C-0DC2-01E3118002E6}"/>
              </a:ext>
            </a:extLst>
          </p:cNvPr>
          <p:cNvGrpSpPr/>
          <p:nvPr/>
        </p:nvGrpSpPr>
        <p:grpSpPr>
          <a:xfrm>
            <a:off x="10790180" y="174576"/>
            <a:ext cx="1261897" cy="1100591"/>
            <a:chOff x="10930103" y="590097"/>
            <a:chExt cx="1261897" cy="1100591"/>
          </a:xfrm>
        </p:grpSpPr>
        <p:sp>
          <p:nvSpPr>
            <p:cNvPr id="22" name="Rectangle: Rounded Corners 21">
              <a:extLst>
                <a:ext uri="{FF2B5EF4-FFF2-40B4-BE49-F238E27FC236}">
                  <a16:creationId xmlns:a16="http://schemas.microsoft.com/office/drawing/2014/main" id="{4A30B0D2-4758-0560-2F33-30081092C326}"/>
                </a:ext>
              </a:extLst>
            </p:cNvPr>
            <p:cNvSpPr/>
            <p:nvPr/>
          </p:nvSpPr>
          <p:spPr>
            <a:xfrm>
              <a:off x="10933387" y="590097"/>
              <a:ext cx="420413" cy="367863"/>
            </a:xfrm>
            <a:prstGeom prst="roundRect">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endParaRPr lang="en-DK" dirty="0"/>
            </a:p>
          </p:txBody>
        </p:sp>
        <p:sp>
          <p:nvSpPr>
            <p:cNvPr id="23" name="Rectangle: Rounded Corners 22">
              <a:extLst>
                <a:ext uri="{FF2B5EF4-FFF2-40B4-BE49-F238E27FC236}">
                  <a16:creationId xmlns:a16="http://schemas.microsoft.com/office/drawing/2014/main" id="{F5A5DF70-9ED3-87BF-339E-08833BDB22BD}"/>
                </a:ext>
              </a:extLst>
            </p:cNvPr>
            <p:cNvSpPr/>
            <p:nvPr/>
          </p:nvSpPr>
          <p:spPr>
            <a:xfrm>
              <a:off x="10930103" y="1322825"/>
              <a:ext cx="420413" cy="367863"/>
            </a:xfrm>
            <a:prstGeom prst="roundRect">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n-DK" dirty="0"/>
            </a:p>
          </p:txBody>
        </p:sp>
        <p:sp>
          <p:nvSpPr>
            <p:cNvPr id="24" name="Rectangle: Rounded Corners 23">
              <a:extLst>
                <a:ext uri="{FF2B5EF4-FFF2-40B4-BE49-F238E27FC236}">
                  <a16:creationId xmlns:a16="http://schemas.microsoft.com/office/drawing/2014/main" id="{9A6E06D4-13CC-63CB-4F6A-E4C430215724}"/>
                </a:ext>
              </a:extLst>
            </p:cNvPr>
            <p:cNvSpPr/>
            <p:nvPr/>
          </p:nvSpPr>
          <p:spPr>
            <a:xfrm>
              <a:off x="10930103" y="954627"/>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endParaRPr lang="en-DK" dirty="0"/>
            </a:p>
          </p:txBody>
        </p:sp>
        <p:sp>
          <p:nvSpPr>
            <p:cNvPr id="25" name="Rectangle: Rounded Corners 24">
              <a:extLst>
                <a:ext uri="{FF2B5EF4-FFF2-40B4-BE49-F238E27FC236}">
                  <a16:creationId xmlns:a16="http://schemas.microsoft.com/office/drawing/2014/main" id="{18363534-411D-8FDB-3690-11C4478AC454}"/>
                </a:ext>
              </a:extLst>
            </p:cNvPr>
            <p:cNvSpPr/>
            <p:nvPr/>
          </p:nvSpPr>
          <p:spPr>
            <a:xfrm>
              <a:off x="11357084" y="954627"/>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endParaRPr lang="en-DK" dirty="0"/>
            </a:p>
          </p:txBody>
        </p:sp>
        <p:sp>
          <p:nvSpPr>
            <p:cNvPr id="26" name="Rectangle: Rounded Corners 25">
              <a:extLst>
                <a:ext uri="{FF2B5EF4-FFF2-40B4-BE49-F238E27FC236}">
                  <a16:creationId xmlns:a16="http://schemas.microsoft.com/office/drawing/2014/main" id="{A6348750-B74C-13A1-65EB-20B5240016EC}"/>
                </a:ext>
              </a:extLst>
            </p:cNvPr>
            <p:cNvSpPr/>
            <p:nvPr/>
          </p:nvSpPr>
          <p:spPr>
            <a:xfrm>
              <a:off x="11771587" y="954627"/>
              <a:ext cx="420413" cy="367863"/>
            </a:xfrm>
            <a:prstGeom prst="round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endParaRPr lang="en-DK" dirty="0"/>
            </a:p>
          </p:txBody>
        </p:sp>
      </p:grpSp>
      <p:sp>
        <p:nvSpPr>
          <p:cNvPr id="27" name="Isosceles Triangle 26">
            <a:extLst>
              <a:ext uri="{FF2B5EF4-FFF2-40B4-BE49-F238E27FC236}">
                <a16:creationId xmlns:a16="http://schemas.microsoft.com/office/drawing/2014/main" id="{677647D6-5A81-1A5A-71F0-2196CDA46163}"/>
              </a:ext>
            </a:extLst>
          </p:cNvPr>
          <p:cNvSpPr/>
          <p:nvPr/>
        </p:nvSpPr>
        <p:spPr>
          <a:xfrm rot="5400000">
            <a:off x="781636" y="5100095"/>
            <a:ext cx="703675" cy="35810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9" name="TextBox 28">
            <a:extLst>
              <a:ext uri="{FF2B5EF4-FFF2-40B4-BE49-F238E27FC236}">
                <a16:creationId xmlns:a16="http://schemas.microsoft.com/office/drawing/2014/main" id="{FDC1848D-30A5-75D2-CCFD-1052D4018C1A}"/>
              </a:ext>
            </a:extLst>
          </p:cNvPr>
          <p:cNvSpPr txBox="1"/>
          <p:nvPr/>
        </p:nvSpPr>
        <p:spPr>
          <a:xfrm>
            <a:off x="1395139" y="4792266"/>
            <a:ext cx="8758953" cy="1823576"/>
          </a:xfrm>
          <a:prstGeom prst="rect">
            <a:avLst/>
          </a:prstGeom>
          <a:noFill/>
        </p:spPr>
        <p:txBody>
          <a:bodyPr wrap="square">
            <a:spAutoFit/>
          </a:bodyPr>
          <a:lstStyle/>
          <a:p>
            <a:pPr marL="0" indent="0" algn="l">
              <a:spcBef>
                <a:spcPts val="900"/>
              </a:spcBef>
              <a:buNone/>
            </a:pPr>
            <a:r>
              <a:rPr lang="en-US" b="1" i="0" dirty="0">
                <a:solidFill>
                  <a:srgbClr val="374151"/>
                </a:solidFill>
                <a:effectLst/>
                <a:latin typeface="Source Sans Pro" panose="020B0503030403020204" pitchFamily="34" charset="0"/>
                <a:ea typeface="Source Sans Pro" panose="020B0503030403020204" pitchFamily="34" charset="0"/>
              </a:rPr>
              <a:t>Envisioned Outcomes</a:t>
            </a:r>
          </a:p>
          <a:p>
            <a:pPr algn="l">
              <a:spcBef>
                <a:spcPts val="900"/>
              </a:spcBef>
            </a:pPr>
            <a:r>
              <a:rPr lang="en-US" b="0" i="0" dirty="0">
                <a:solidFill>
                  <a:srgbClr val="374151"/>
                </a:solidFill>
                <a:effectLst/>
                <a:latin typeface="Source Sans Pro" panose="020B0503030403020204" pitchFamily="34" charset="0"/>
                <a:ea typeface="Source Sans Pro" panose="020B0503030403020204" pitchFamily="34" charset="0"/>
              </a:rPr>
              <a:t>Understand community solutions and decision structures for gradual or radical adaptations and documentation of climate adaptation innovation works by communities</a:t>
            </a:r>
          </a:p>
          <a:p>
            <a:pPr algn="l">
              <a:spcBef>
                <a:spcPts val="900"/>
              </a:spcBef>
            </a:pPr>
            <a:r>
              <a:rPr lang="en-US" b="0" i="0" dirty="0">
                <a:solidFill>
                  <a:srgbClr val="374151"/>
                </a:solidFill>
                <a:effectLst/>
                <a:latin typeface="Source Sans Pro" panose="020B0503030403020204" pitchFamily="34" charset="0"/>
                <a:ea typeface="Source Sans Pro" panose="020B0503030403020204" pitchFamily="34" charset="0"/>
              </a:rPr>
              <a:t>Develop a model or approach that </a:t>
            </a:r>
            <a:r>
              <a:rPr lang="en-US" dirty="0">
                <a:solidFill>
                  <a:srgbClr val="374151"/>
                </a:solidFill>
                <a:latin typeface="Source Sans Pro" panose="020B0503030403020204" pitchFamily="34" charset="0"/>
                <a:ea typeface="Source Sans Pro" panose="020B0503030403020204" pitchFamily="34" charset="0"/>
              </a:rPr>
              <a:t>can be </a:t>
            </a:r>
            <a:r>
              <a:rPr lang="en-US" b="0" i="0" dirty="0">
                <a:solidFill>
                  <a:srgbClr val="374151"/>
                </a:solidFill>
                <a:effectLst/>
                <a:latin typeface="Source Sans Pro" panose="020B0503030403020204" pitchFamily="34" charset="0"/>
                <a:ea typeface="Source Sans Pro" panose="020B0503030403020204" pitchFamily="34" charset="0"/>
              </a:rPr>
              <a:t>relevant in multiple contexts as community-led</a:t>
            </a:r>
          </a:p>
          <a:p>
            <a:pPr algn="l">
              <a:spcBef>
                <a:spcPts val="900"/>
              </a:spcBef>
            </a:pPr>
            <a:r>
              <a:rPr lang="en-US" dirty="0">
                <a:solidFill>
                  <a:srgbClr val="374151"/>
                </a:solidFill>
                <a:latin typeface="Source Sans Pro" panose="020B0503030403020204" pitchFamily="34" charset="0"/>
                <a:ea typeface="Source Sans Pro" panose="020B0503030403020204" pitchFamily="34" charset="0"/>
              </a:rPr>
              <a:t>Support acceleration via challenge funds</a:t>
            </a:r>
            <a:endParaRPr lang="en-US" b="0" i="0" dirty="0">
              <a:solidFill>
                <a:srgbClr val="374151"/>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8082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E857-DEB9-EF54-37F5-7BCD8969E642}"/>
              </a:ext>
            </a:extLst>
          </p:cNvPr>
          <p:cNvSpPr>
            <a:spLocks noGrp="1"/>
          </p:cNvSpPr>
          <p:nvPr>
            <p:ph type="title"/>
          </p:nvPr>
        </p:nvSpPr>
        <p:spPr/>
        <p:txBody>
          <a:bodyPr/>
          <a:lstStyle/>
          <a:p>
            <a:r>
              <a:rPr lang="en-US" dirty="0"/>
              <a:t>Back up</a:t>
            </a:r>
            <a:endParaRPr lang="en-DK" dirty="0"/>
          </a:p>
        </p:txBody>
      </p:sp>
      <p:sp>
        <p:nvSpPr>
          <p:cNvPr id="3" name="Content Placeholder 2">
            <a:extLst>
              <a:ext uri="{FF2B5EF4-FFF2-40B4-BE49-F238E27FC236}">
                <a16:creationId xmlns:a16="http://schemas.microsoft.com/office/drawing/2014/main" id="{7D83D8F1-AFA2-4C15-CDF9-8A81439A201C}"/>
              </a:ext>
            </a:extLst>
          </p:cNvPr>
          <p:cNvSpPr>
            <a:spLocks noGrp="1"/>
          </p:cNvSpPr>
          <p:nvPr>
            <p:ph idx="1"/>
          </p:nvPr>
        </p:nvSpPr>
        <p:spPr/>
        <p:txBody>
          <a:bodyPr/>
          <a:lstStyle/>
          <a:p>
            <a:endParaRPr lang="en-DK"/>
          </a:p>
        </p:txBody>
      </p:sp>
    </p:spTree>
    <p:extLst>
      <p:ext uri="{BB962C8B-B14F-4D97-AF65-F5344CB8AC3E}">
        <p14:creationId xmlns:p14="http://schemas.microsoft.com/office/powerpoint/2010/main" val="237098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8219-195B-BF51-965C-88743D630AA9}"/>
              </a:ext>
            </a:extLst>
          </p:cNvPr>
          <p:cNvSpPr>
            <a:spLocks noGrp="1"/>
          </p:cNvSpPr>
          <p:nvPr>
            <p:ph type="title"/>
          </p:nvPr>
        </p:nvSpPr>
        <p:spPr/>
        <p:txBody>
          <a:bodyPr vert="horz" lIns="91440" tIns="45720" rIns="91440" bIns="45720" rtlCol="0" anchor="ctr">
            <a:normAutofit/>
          </a:bodyPr>
          <a:lstStyle/>
          <a:p>
            <a:r>
              <a:rPr lang="en-US" sz="5200" b="1" dirty="0">
                <a:solidFill>
                  <a:srgbClr val="C00000"/>
                </a:solidFill>
                <a:latin typeface="Source Sans Pro" panose="020B0503030403020204" pitchFamily="34" charset="0"/>
                <a:ea typeface="Source Sans Pro" panose="020B0503030403020204" pitchFamily="34" charset="0"/>
              </a:rPr>
              <a:t>PIBE Portfolio -  Examples</a:t>
            </a:r>
            <a:endParaRPr lang="en-DK" sz="5200" b="1" dirty="0">
              <a:solidFill>
                <a:srgbClr val="C00000"/>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00C972B5-3D61-0E14-C3A8-1E7F80652EC1}"/>
              </a:ext>
            </a:extLst>
          </p:cNvPr>
          <p:cNvSpPr>
            <a:spLocks noGrp="1"/>
          </p:cNvSpPr>
          <p:nvPr>
            <p:ph idx="1"/>
          </p:nvPr>
        </p:nvSpPr>
        <p:spPr>
          <a:xfrm>
            <a:off x="838199" y="1443789"/>
            <a:ext cx="10515599" cy="5049086"/>
          </a:xfrm>
        </p:spPr>
        <p:txBody>
          <a:bodyPr>
            <a:normAutofit/>
          </a:bodyPr>
          <a:lstStyle/>
          <a:p>
            <a:pPr>
              <a:spcBef>
                <a:spcPts val="300"/>
              </a:spcBef>
              <a:spcAft>
                <a:spcPts val="600"/>
              </a:spcAft>
            </a:pPr>
            <a:r>
              <a:rPr lang="en-US" dirty="0">
                <a:latin typeface="Source Sans Pro" panose="020B0503030403020204" pitchFamily="34" charset="0"/>
                <a:ea typeface="Source Sans Pro" panose="020B0503030403020204" pitchFamily="34" charset="0"/>
              </a:rPr>
              <a:t>Scoping and Field-led pilot initiatives </a:t>
            </a:r>
          </a:p>
          <a:p>
            <a:pPr>
              <a:spcBef>
                <a:spcPts val="300"/>
              </a:spcBef>
              <a:spcAft>
                <a:spcPts val="600"/>
              </a:spcAft>
            </a:pPr>
            <a:r>
              <a:rPr lang="en-US" dirty="0">
                <a:latin typeface="Source Sans Pro" panose="020B0503030403020204" pitchFamily="34" charset="0"/>
                <a:ea typeface="Source Sans Pro" panose="020B0503030403020204" pitchFamily="34" charset="0"/>
              </a:rPr>
              <a:t>Flagship project on Youth Empowerment in Jordan</a:t>
            </a:r>
          </a:p>
          <a:p>
            <a:pPr>
              <a:spcBef>
                <a:spcPts val="300"/>
              </a:spcBef>
              <a:spcAft>
                <a:spcPts val="600"/>
              </a:spcAft>
            </a:pPr>
            <a:r>
              <a:rPr lang="en-US" dirty="0">
                <a:latin typeface="Source Sans Pro" panose="020B0503030403020204" pitchFamily="34" charset="0"/>
                <a:ea typeface="Source Sans Pro" panose="020B0503030403020204" pitchFamily="34" charset="0"/>
              </a:rPr>
              <a:t>Refugee Investment Fund</a:t>
            </a:r>
          </a:p>
          <a:p>
            <a:pPr>
              <a:spcBef>
                <a:spcPts val="300"/>
              </a:spcBef>
              <a:spcAft>
                <a:spcPts val="600"/>
              </a:spcAft>
            </a:pPr>
            <a:r>
              <a:rPr lang="en-US" dirty="0">
                <a:latin typeface="Source Sans Pro" panose="020B0503030403020204" pitchFamily="34" charset="0"/>
                <a:ea typeface="Source Sans Pro" panose="020B0503030403020204" pitchFamily="34" charset="0"/>
              </a:rPr>
              <a:t>Carbon Financing exploration</a:t>
            </a:r>
          </a:p>
          <a:p>
            <a:pPr>
              <a:spcBef>
                <a:spcPts val="300"/>
              </a:spcBef>
              <a:spcAft>
                <a:spcPts val="600"/>
              </a:spcAft>
            </a:pPr>
            <a:r>
              <a:rPr lang="en-US" dirty="0">
                <a:latin typeface="Source Sans Pro" panose="020B0503030403020204" pitchFamily="34" charset="0"/>
                <a:ea typeface="Source Sans Pro" panose="020B0503030403020204" pitchFamily="34" charset="0"/>
              </a:rPr>
              <a:t>Growing climate portfolio</a:t>
            </a:r>
          </a:p>
          <a:p>
            <a:pPr>
              <a:spcBef>
                <a:spcPts val="300"/>
              </a:spcBef>
              <a:spcAft>
                <a:spcPts val="600"/>
              </a:spcAft>
            </a:pPr>
            <a:r>
              <a:rPr lang="en-US" dirty="0">
                <a:latin typeface="Source Sans Pro" panose="020B0503030403020204" pitchFamily="34" charset="0"/>
                <a:ea typeface="Source Sans Pro" panose="020B0503030403020204" pitchFamily="34" charset="0"/>
              </a:rPr>
              <a:t>Machine Learning: Foresight Displacement Forecast</a:t>
            </a:r>
          </a:p>
          <a:p>
            <a:pPr marL="0" indent="0">
              <a:spcBef>
                <a:spcPts val="300"/>
              </a:spcBef>
              <a:spcAft>
                <a:spcPts val="600"/>
              </a:spcAft>
              <a:buNone/>
            </a:pPr>
            <a:endParaRPr lang="en-US" dirty="0">
              <a:latin typeface="Source Sans Pro" panose="020B0503030403020204" pitchFamily="34" charset="0"/>
              <a:ea typeface="Source Sans Pro" panose="020B0503030403020204" pitchFamily="34" charset="0"/>
            </a:endParaRPr>
          </a:p>
          <a:p>
            <a:pPr>
              <a:spcBef>
                <a:spcPts val="300"/>
              </a:spcBef>
              <a:spcAft>
                <a:spcPts val="600"/>
              </a:spcAft>
            </a:pPr>
            <a:r>
              <a:rPr lang="en-US" dirty="0">
                <a:latin typeface="Source Sans Pro" panose="020B0503030403020204" pitchFamily="34" charset="0"/>
                <a:ea typeface="Source Sans Pro" panose="020B0503030403020204" pitchFamily="34" charset="0"/>
              </a:rPr>
              <a:t>Global Convenings: Global Innovation Forum</a:t>
            </a:r>
          </a:p>
          <a:p>
            <a:pPr>
              <a:spcBef>
                <a:spcPts val="300"/>
              </a:spcBef>
              <a:spcAft>
                <a:spcPts val="600"/>
              </a:spcAft>
            </a:pPr>
            <a:r>
              <a:rPr lang="en-US" dirty="0">
                <a:latin typeface="Source Sans Pro" panose="020B0503030403020204" pitchFamily="34" charset="0"/>
                <a:ea typeface="Source Sans Pro" panose="020B0503030403020204" pitchFamily="34" charset="0"/>
              </a:rPr>
              <a:t>Learning and </a:t>
            </a:r>
            <a:r>
              <a:rPr lang="en-US" dirty="0" err="1">
                <a:latin typeface="Source Sans Pro" panose="020B0503030403020204" pitchFamily="34" charset="0"/>
                <a:ea typeface="Source Sans Pro" panose="020B0503030403020204" pitchFamily="34" charset="0"/>
              </a:rPr>
              <a:t>Programme</a:t>
            </a:r>
            <a:r>
              <a:rPr lang="en-US" dirty="0">
                <a:latin typeface="Source Sans Pro" panose="020B0503030403020204" pitchFamily="34" charset="0"/>
                <a:ea typeface="Source Sans Pro" panose="020B0503030403020204" pitchFamily="34" charset="0"/>
              </a:rPr>
              <a:t> Innovation tools and methodology provider</a:t>
            </a:r>
          </a:p>
        </p:txBody>
      </p:sp>
      <p:pic>
        <p:nvPicPr>
          <p:cNvPr id="6" name="Picture 5" descr="Logo, company name&#10;&#10;Description automatically generated">
            <a:extLst>
              <a:ext uri="{FF2B5EF4-FFF2-40B4-BE49-F238E27FC236}">
                <a16:creationId xmlns:a16="http://schemas.microsoft.com/office/drawing/2014/main" id="{4BDB53D1-A66E-023E-A6ED-39C00AB1F2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33403" y="0"/>
            <a:ext cx="1240790" cy="1240790"/>
          </a:xfrm>
          <a:prstGeom prst="rect">
            <a:avLst/>
          </a:prstGeom>
          <a:noFill/>
          <a:ln>
            <a:noFill/>
          </a:ln>
        </p:spPr>
      </p:pic>
    </p:spTree>
    <p:extLst>
      <p:ext uri="{BB962C8B-B14F-4D97-AF65-F5344CB8AC3E}">
        <p14:creationId xmlns:p14="http://schemas.microsoft.com/office/powerpoint/2010/main" val="2442240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8219-195B-BF51-965C-88743D630AA9}"/>
              </a:ext>
            </a:extLst>
          </p:cNvPr>
          <p:cNvSpPr>
            <a:spLocks noGrp="1"/>
          </p:cNvSpPr>
          <p:nvPr>
            <p:ph type="title"/>
          </p:nvPr>
        </p:nvSpPr>
        <p:spPr/>
        <p:txBody>
          <a:bodyPr vert="horz" lIns="91440" tIns="45720" rIns="91440" bIns="45720" rtlCol="0" anchor="ctr">
            <a:normAutofit/>
          </a:bodyPr>
          <a:lstStyle/>
          <a:p>
            <a:r>
              <a:rPr lang="en-US" sz="5200" b="1" dirty="0">
                <a:solidFill>
                  <a:srgbClr val="C00000"/>
                </a:solidFill>
                <a:latin typeface="Source Sans Pro" panose="020B0503030403020204" pitchFamily="34" charset="0"/>
                <a:ea typeface="Source Sans Pro" panose="020B0503030403020204" pitchFamily="34" charset="0"/>
              </a:rPr>
              <a:t>Funding pitch</a:t>
            </a:r>
            <a:endParaRPr lang="en-DK" sz="5200" b="1" dirty="0">
              <a:solidFill>
                <a:srgbClr val="C00000"/>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00C972B5-3D61-0E14-C3A8-1E7F80652EC1}"/>
              </a:ext>
            </a:extLst>
          </p:cNvPr>
          <p:cNvSpPr>
            <a:spLocks noGrp="1"/>
          </p:cNvSpPr>
          <p:nvPr>
            <p:ph idx="1"/>
          </p:nvPr>
        </p:nvSpPr>
        <p:spPr>
          <a:xfrm>
            <a:off x="838199" y="1443789"/>
            <a:ext cx="10515599" cy="5049086"/>
          </a:xfrm>
        </p:spPr>
        <p:txBody>
          <a:bodyPr>
            <a:normAutofit/>
          </a:bodyPr>
          <a:lstStyle/>
          <a:p>
            <a:pPr marL="0" indent="0">
              <a:spcBef>
                <a:spcPts val="1200"/>
              </a:spcBef>
              <a:spcAft>
                <a:spcPts val="600"/>
              </a:spcAft>
              <a:buNone/>
            </a:pPr>
            <a:r>
              <a:rPr lang="en-US" dirty="0"/>
              <a:t>Calendar year budget commitments (2023)</a:t>
            </a:r>
          </a:p>
          <a:p>
            <a:pPr>
              <a:spcBef>
                <a:spcPts val="1200"/>
              </a:spcBef>
              <a:spcAft>
                <a:spcPts val="600"/>
              </a:spcAft>
            </a:pPr>
            <a:r>
              <a:rPr lang="en-US" dirty="0"/>
              <a:t>Core RIL support e.g.</a:t>
            </a:r>
          </a:p>
          <a:p>
            <a:pPr lvl="1">
              <a:spcBef>
                <a:spcPts val="1200"/>
              </a:spcBef>
              <a:spcAft>
                <a:spcPts val="600"/>
              </a:spcAft>
            </a:pPr>
            <a:r>
              <a:rPr lang="en-US" dirty="0"/>
              <a:t>Communication, staff and methodology development (online)</a:t>
            </a:r>
          </a:p>
          <a:p>
            <a:pPr lvl="1">
              <a:spcBef>
                <a:spcPts val="1200"/>
              </a:spcBef>
              <a:spcAft>
                <a:spcPts val="600"/>
              </a:spcAft>
            </a:pPr>
            <a:r>
              <a:rPr lang="en-US" dirty="0"/>
              <a:t>Engagement/Exchange/knowledge share opportunities with RIL members</a:t>
            </a:r>
          </a:p>
          <a:p>
            <a:pPr>
              <a:spcBef>
                <a:spcPts val="1200"/>
              </a:spcBef>
              <a:spcAft>
                <a:spcPts val="600"/>
              </a:spcAft>
            </a:pPr>
            <a:r>
              <a:rPr lang="en-US" dirty="0"/>
              <a:t>Project funds (RIL; DRC CO in South Sudan, Somalia and EAGL RO)</a:t>
            </a:r>
          </a:p>
          <a:p>
            <a:pPr lvl="1">
              <a:spcBef>
                <a:spcPts val="1200"/>
              </a:spcBef>
              <a:spcAft>
                <a:spcPts val="600"/>
              </a:spcAft>
            </a:pPr>
            <a:r>
              <a:rPr lang="en-US" dirty="0"/>
              <a:t>Challenge mapping, Ecosystems mapping and engagement, workshops, challenge funds`</a:t>
            </a:r>
          </a:p>
          <a:p>
            <a:pPr>
              <a:spcBef>
                <a:spcPts val="1200"/>
              </a:spcBef>
              <a:spcAft>
                <a:spcPts val="600"/>
              </a:spcAft>
            </a:pPr>
            <a:r>
              <a:rPr lang="en-US" dirty="0"/>
              <a:t>DRC EAGL based RIL coordinator (</a:t>
            </a:r>
            <a:r>
              <a:rPr lang="en-US" dirty="0" err="1"/>
              <a:t>LoE</a:t>
            </a:r>
            <a:r>
              <a:rPr lang="en-US" dirty="0"/>
              <a:t> 50%) – 18 months</a:t>
            </a:r>
          </a:p>
          <a:p>
            <a:pPr>
              <a:spcBef>
                <a:spcPts val="300"/>
              </a:spcBef>
              <a:spcAft>
                <a:spcPts val="600"/>
              </a:spcAft>
            </a:pPr>
            <a:endParaRPr lang="en-US" dirty="0">
              <a:latin typeface="Source Sans Pro" panose="020B0503030403020204" pitchFamily="34" charset="0"/>
              <a:ea typeface="Source Sans Pro" panose="020B0503030403020204" pitchFamily="34" charset="0"/>
            </a:endParaRPr>
          </a:p>
        </p:txBody>
      </p:sp>
      <p:pic>
        <p:nvPicPr>
          <p:cNvPr id="6" name="Picture 5" descr="Logo, company name&#10;&#10;Description automatically generated">
            <a:extLst>
              <a:ext uri="{FF2B5EF4-FFF2-40B4-BE49-F238E27FC236}">
                <a16:creationId xmlns:a16="http://schemas.microsoft.com/office/drawing/2014/main" id="{4BDB53D1-A66E-023E-A6ED-39C00AB1F2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33403" y="0"/>
            <a:ext cx="1240790" cy="1240790"/>
          </a:xfrm>
          <a:prstGeom prst="rect">
            <a:avLst/>
          </a:prstGeom>
          <a:noFill/>
          <a:ln>
            <a:noFill/>
          </a:ln>
        </p:spPr>
      </p:pic>
    </p:spTree>
    <p:extLst>
      <p:ext uri="{BB962C8B-B14F-4D97-AF65-F5344CB8AC3E}">
        <p14:creationId xmlns:p14="http://schemas.microsoft.com/office/powerpoint/2010/main" val="208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8219-195B-BF51-965C-88743D630AA9}"/>
              </a:ext>
            </a:extLst>
          </p:cNvPr>
          <p:cNvSpPr>
            <a:spLocks noGrp="1"/>
          </p:cNvSpPr>
          <p:nvPr>
            <p:ph type="title"/>
          </p:nvPr>
        </p:nvSpPr>
        <p:spPr/>
        <p:txBody>
          <a:bodyPr/>
          <a:lstStyle/>
          <a:p>
            <a:r>
              <a:rPr lang="en-US" sz="4400" b="1" dirty="0">
                <a:solidFill>
                  <a:srgbClr val="C00000"/>
                </a:solidFill>
                <a:latin typeface="Source Sans Pro" panose="020B0503030403020204" pitchFamily="34" charset="0"/>
                <a:ea typeface="Source Sans Pro" panose="020B0503030403020204" pitchFamily="34" charset="0"/>
              </a:rPr>
              <a:t>Pointers for next steps</a:t>
            </a:r>
            <a:endParaRPr lang="en-DK" dirty="0"/>
          </a:p>
        </p:txBody>
      </p:sp>
      <p:sp>
        <p:nvSpPr>
          <p:cNvPr id="3" name="Content Placeholder 2">
            <a:extLst>
              <a:ext uri="{FF2B5EF4-FFF2-40B4-BE49-F238E27FC236}">
                <a16:creationId xmlns:a16="http://schemas.microsoft.com/office/drawing/2014/main" id="{00C972B5-3D61-0E14-C3A8-1E7F80652EC1}"/>
              </a:ext>
            </a:extLst>
          </p:cNvPr>
          <p:cNvSpPr>
            <a:spLocks noGrp="1"/>
          </p:cNvSpPr>
          <p:nvPr>
            <p:ph idx="1"/>
          </p:nvPr>
        </p:nvSpPr>
        <p:spPr>
          <a:xfrm>
            <a:off x="838200" y="1460500"/>
            <a:ext cx="10515600" cy="5397500"/>
          </a:xfrm>
        </p:spPr>
        <p:txBody>
          <a:bodyPr>
            <a:normAutofit fontScale="92500" lnSpcReduction="10000"/>
          </a:bodyPr>
          <a:lstStyle/>
          <a:p>
            <a:pPr marL="625475" indent="-625475">
              <a:buFont typeface="Wingdings" panose="05000000000000000000" pitchFamily="2" charset="2"/>
              <a:buChar char="Ø"/>
            </a:pPr>
            <a:r>
              <a:rPr lang="en-DK" sz="2400" dirty="0">
                <a:effectLst/>
                <a:latin typeface="Source Sans Pro" panose="020B0503030403020204" pitchFamily="34" charset="0"/>
                <a:ea typeface="Source Sans Pro" panose="020B0503030403020204" pitchFamily="34" charset="0"/>
              </a:rPr>
              <a:t>RIL check list</a:t>
            </a:r>
            <a:r>
              <a:rPr lang="en-US" sz="2400" dirty="0">
                <a:effectLst/>
                <a:latin typeface="Source Sans Pro" panose="020B0503030403020204" pitchFamily="34" charset="0"/>
                <a:ea typeface="Source Sans Pro" panose="020B0503030403020204" pitchFamily="34" charset="0"/>
              </a:rPr>
              <a:t> / procedural requirements (enlighten us</a:t>
            </a:r>
            <a:r>
              <a:rPr lang="en-US" sz="2400" dirty="0">
                <a:effectLst/>
                <a:latin typeface="Source Sans Pro" panose="020B0503030403020204" pitchFamily="34" charset="0"/>
                <a:ea typeface="Source Sans Pro" panose="020B0503030403020204" pitchFamily="34" charset="0"/>
                <a:sym typeface="Wingdings" panose="05000000000000000000" pitchFamily="2" charset="2"/>
              </a:rPr>
              <a:t></a:t>
            </a:r>
            <a:r>
              <a:rPr lang="en-US" sz="2400" dirty="0">
                <a:effectLst/>
                <a:latin typeface="Source Sans Pro" panose="020B0503030403020204" pitchFamily="34" charset="0"/>
                <a:ea typeface="Source Sans Pro" panose="020B0503030403020204" pitchFamily="34" charset="0"/>
              </a:rPr>
              <a:t>)</a:t>
            </a:r>
            <a:endParaRPr lang="en-DK" sz="2400" dirty="0">
              <a:effectLst/>
              <a:latin typeface="Source Sans Pro" panose="020B0503030403020204" pitchFamily="34" charset="0"/>
              <a:ea typeface="Source Sans Pro" panose="020B0503030403020204" pitchFamily="34" charset="0"/>
            </a:endParaRPr>
          </a:p>
          <a:p>
            <a:pPr marL="625475" indent="-625475">
              <a:buFont typeface="Wingdings" panose="05000000000000000000" pitchFamily="2" charset="2"/>
              <a:buChar char="Ø"/>
            </a:pPr>
            <a:r>
              <a:rPr lang="en-DK" sz="2400" dirty="0">
                <a:effectLst/>
                <a:latin typeface="Source Sans Pro" panose="020B0503030403020204" pitchFamily="34" charset="0"/>
                <a:ea typeface="Source Sans Pro" panose="020B0503030403020204" pitchFamily="34" charset="0"/>
              </a:rPr>
              <a:t>DRC vetting</a:t>
            </a:r>
            <a:r>
              <a:rPr lang="en-US" sz="2400" dirty="0">
                <a:effectLst/>
                <a:latin typeface="Source Sans Pro" panose="020B0503030403020204" pitchFamily="34" charset="0"/>
                <a:ea typeface="Source Sans Pro" panose="020B0503030403020204" pitchFamily="34" charset="0"/>
              </a:rPr>
              <a:t> procedure (getting your approval to go ahead?)</a:t>
            </a:r>
            <a:endParaRPr lang="en-DK" sz="2400" dirty="0">
              <a:effectLst/>
              <a:latin typeface="Source Sans Pro" panose="020B0503030403020204" pitchFamily="34" charset="0"/>
              <a:ea typeface="Source Sans Pro" panose="020B0503030403020204" pitchFamily="34" charset="0"/>
            </a:endParaRPr>
          </a:p>
          <a:p>
            <a:pPr marL="625475" indent="-625475">
              <a:buFont typeface="Wingdings" panose="05000000000000000000" pitchFamily="2" charset="2"/>
              <a:buChar char="Ø"/>
            </a:pPr>
            <a:r>
              <a:rPr lang="en-US" sz="2400" dirty="0">
                <a:effectLst/>
                <a:latin typeface="Source Sans Pro" panose="020B0503030403020204" pitchFamily="34" charset="0"/>
                <a:ea typeface="Source Sans Pro" panose="020B0503030403020204" pitchFamily="34" charset="0"/>
              </a:rPr>
              <a:t>F</a:t>
            </a:r>
            <a:r>
              <a:rPr lang="en-DK" sz="2400" dirty="0" err="1">
                <a:effectLst/>
                <a:latin typeface="Source Sans Pro" panose="020B0503030403020204" pitchFamily="34" charset="0"/>
                <a:ea typeface="Source Sans Pro" panose="020B0503030403020204" pitchFamily="34" charset="0"/>
              </a:rPr>
              <a:t>inalize</a:t>
            </a:r>
            <a:r>
              <a:rPr lang="en-DK" sz="2400" dirty="0">
                <a:effectLst/>
                <a:latin typeface="Source Sans Pro" panose="020B0503030403020204" pitchFamily="34" charset="0"/>
                <a:ea typeface="Source Sans Pro" panose="020B0503030403020204" pitchFamily="34" charset="0"/>
              </a:rPr>
              <a:t> </a:t>
            </a:r>
            <a:r>
              <a:rPr lang="en-US" sz="2400" dirty="0">
                <a:effectLst/>
                <a:latin typeface="Source Sans Pro" panose="020B0503030403020204" pitchFamily="34" charset="0"/>
                <a:ea typeface="Source Sans Pro" panose="020B0503030403020204" pitchFamily="34" charset="0"/>
              </a:rPr>
              <a:t>/ confirm </a:t>
            </a:r>
            <a:r>
              <a:rPr lang="en-DK" sz="2400" dirty="0">
                <a:effectLst/>
                <a:latin typeface="Source Sans Pro" panose="020B0503030403020204" pitchFamily="34" charset="0"/>
                <a:ea typeface="Source Sans Pro" panose="020B0503030403020204" pitchFamily="34" charset="0"/>
              </a:rPr>
              <a:t>budget figures</a:t>
            </a:r>
            <a:endParaRPr lang="en-US" sz="2400" dirty="0">
              <a:effectLst/>
              <a:latin typeface="Source Sans Pro" panose="020B0503030403020204" pitchFamily="34" charset="0"/>
              <a:ea typeface="Source Sans Pro" panose="020B0503030403020204" pitchFamily="34" charset="0"/>
            </a:endParaRPr>
          </a:p>
          <a:p>
            <a:pPr marL="625475" indent="-625475">
              <a:buFont typeface="Wingdings" panose="05000000000000000000" pitchFamily="2" charset="2"/>
              <a:buChar char="Ø"/>
            </a:pPr>
            <a:r>
              <a:rPr lang="en-US" sz="2400" dirty="0">
                <a:effectLst/>
                <a:latin typeface="Source Sans Pro" panose="020B0503030403020204" pitchFamily="34" charset="0"/>
                <a:ea typeface="Source Sans Pro" panose="020B0503030403020204" pitchFamily="34" charset="0"/>
              </a:rPr>
              <a:t>Plan announcement (during RIL X Event?)</a:t>
            </a:r>
            <a:endParaRPr lang="en-DK" sz="2400" dirty="0">
              <a:effectLst/>
              <a:latin typeface="Source Sans Pro" panose="020B0503030403020204" pitchFamily="34" charset="0"/>
              <a:ea typeface="Source Sans Pro" panose="020B0503030403020204" pitchFamily="34" charset="0"/>
            </a:endParaRPr>
          </a:p>
          <a:p>
            <a:pPr marL="625475" indent="-625475">
              <a:buFont typeface="Wingdings" panose="05000000000000000000" pitchFamily="2" charset="2"/>
              <a:buChar char="Ø"/>
            </a:pPr>
            <a:r>
              <a:rPr lang="en-US" sz="2400" dirty="0">
                <a:latin typeface="Source Sans Pro" panose="020B0503030403020204" pitchFamily="34" charset="0"/>
                <a:ea typeface="Source Sans Pro" panose="020B0503030403020204" pitchFamily="34" charset="0"/>
              </a:rPr>
              <a:t>RIL X Event (very excited to join you!)</a:t>
            </a:r>
            <a:endParaRPr lang="en-DK" sz="2400" dirty="0">
              <a:effectLst/>
              <a:latin typeface="Source Sans Pro" panose="020B0503030403020204" pitchFamily="34" charset="0"/>
              <a:ea typeface="Source Sans Pro" panose="020B0503030403020204" pitchFamily="34" charset="0"/>
            </a:endParaRPr>
          </a:p>
          <a:p>
            <a:pPr marL="625475" indent="-625475">
              <a:buFont typeface="Wingdings" panose="05000000000000000000" pitchFamily="2" charset="2"/>
              <a:buChar char="Ø"/>
            </a:pPr>
            <a:endParaRPr lang="en-US" sz="2400" dirty="0">
              <a:latin typeface="Source Sans Pro" panose="020B0503030403020204" pitchFamily="34" charset="0"/>
              <a:ea typeface="Source Sans Pro" panose="020B0503030403020204" pitchFamily="34" charset="0"/>
            </a:endParaRPr>
          </a:p>
          <a:p>
            <a:pPr marL="625475" indent="-625475">
              <a:buFont typeface="Wingdings" panose="05000000000000000000" pitchFamily="2" charset="2"/>
              <a:buChar char="Ø"/>
            </a:pPr>
            <a:r>
              <a:rPr lang="en-US" sz="2400" dirty="0">
                <a:latin typeface="Source Sans Pro" panose="020B0503030403020204" pitchFamily="34" charset="0"/>
                <a:ea typeface="Source Sans Pro" panose="020B0503030403020204" pitchFamily="34" charset="0"/>
              </a:rPr>
              <a:t>I</a:t>
            </a:r>
            <a:r>
              <a:rPr lang="en-DK" sz="2400" dirty="0" err="1">
                <a:effectLst/>
                <a:latin typeface="Source Sans Pro" panose="020B0503030403020204" pitchFamily="34" charset="0"/>
                <a:ea typeface="Source Sans Pro" panose="020B0503030403020204" pitchFamily="34" charset="0"/>
              </a:rPr>
              <a:t>nternal</a:t>
            </a:r>
            <a:r>
              <a:rPr lang="en-DK" sz="2400" dirty="0">
                <a:effectLst/>
                <a:latin typeface="Source Sans Pro" panose="020B0503030403020204" pitchFamily="34" charset="0"/>
                <a:ea typeface="Source Sans Pro" panose="020B0503030403020204" pitchFamily="34" charset="0"/>
              </a:rPr>
              <a:t> kick of call with Somalia; </a:t>
            </a:r>
            <a:r>
              <a:rPr lang="en-US" sz="2400" dirty="0">
                <a:effectLst/>
                <a:latin typeface="Source Sans Pro" panose="020B0503030403020204" pitchFamily="34" charset="0"/>
                <a:ea typeface="Source Sans Pro" panose="020B0503030403020204" pitchFamily="34" charset="0"/>
              </a:rPr>
              <a:t>S</a:t>
            </a:r>
            <a:r>
              <a:rPr lang="en-DK" sz="2400" dirty="0" err="1">
                <a:effectLst/>
                <a:latin typeface="Source Sans Pro" panose="020B0503030403020204" pitchFamily="34" charset="0"/>
                <a:ea typeface="Source Sans Pro" panose="020B0503030403020204" pitchFamily="34" charset="0"/>
              </a:rPr>
              <a:t>outh</a:t>
            </a:r>
            <a:r>
              <a:rPr lang="en-DK" sz="2400" dirty="0">
                <a:effectLst/>
                <a:latin typeface="Source Sans Pro" panose="020B0503030403020204" pitchFamily="34" charset="0"/>
                <a:ea typeface="Source Sans Pro" panose="020B0503030403020204" pitchFamily="34" charset="0"/>
              </a:rPr>
              <a:t> Sudan</a:t>
            </a:r>
          </a:p>
          <a:p>
            <a:pPr marL="625475" indent="-625475">
              <a:buFont typeface="Wingdings" panose="05000000000000000000" pitchFamily="2" charset="2"/>
              <a:buChar char="Ø"/>
            </a:pPr>
            <a:r>
              <a:rPr lang="en-US" sz="2400" dirty="0">
                <a:latin typeface="Source Sans Pro" panose="020B0503030403020204" pitchFamily="34" charset="0"/>
                <a:ea typeface="Source Sans Pro" panose="020B0503030403020204" pitchFamily="34" charset="0"/>
              </a:rPr>
              <a:t>A</a:t>
            </a:r>
            <a:r>
              <a:rPr lang="en-DK" sz="2400" dirty="0" err="1">
                <a:effectLst/>
                <a:latin typeface="Source Sans Pro" panose="020B0503030403020204" pitchFamily="34" charset="0"/>
                <a:ea typeface="Source Sans Pro" panose="020B0503030403020204" pitchFamily="34" charset="0"/>
              </a:rPr>
              <a:t>dvertise</a:t>
            </a:r>
            <a:r>
              <a:rPr lang="en-DK" sz="2400" dirty="0">
                <a:effectLst/>
                <a:latin typeface="Source Sans Pro" panose="020B0503030403020204" pitchFamily="34" charset="0"/>
                <a:ea typeface="Source Sans Pro" panose="020B0503030403020204" pitchFamily="34" charset="0"/>
              </a:rPr>
              <a:t> </a:t>
            </a:r>
            <a:r>
              <a:rPr lang="en-US" sz="2400" dirty="0">
                <a:effectLst/>
                <a:latin typeface="Source Sans Pro" panose="020B0503030403020204" pitchFamily="34" charset="0"/>
                <a:ea typeface="Source Sans Pro" panose="020B0503030403020204" pitchFamily="34" charset="0"/>
              </a:rPr>
              <a:t>EAGL coordinator position</a:t>
            </a:r>
          </a:p>
          <a:p>
            <a:pPr marL="0" indent="0">
              <a:buNone/>
            </a:pPr>
            <a:endParaRPr lang="en-US" sz="2400" dirty="0">
              <a:effectLst/>
              <a:latin typeface="Source Sans Pro" panose="020B0503030403020204" pitchFamily="34" charset="0"/>
              <a:ea typeface="Source Sans Pro" panose="020B0503030403020204" pitchFamily="34" charset="0"/>
            </a:endParaRPr>
          </a:p>
          <a:p>
            <a:pPr marL="0" indent="0">
              <a:buNone/>
            </a:pPr>
            <a:r>
              <a:rPr lang="en-US" sz="2600" b="1" dirty="0">
                <a:latin typeface="Source Sans Pro" panose="020B0503030403020204" pitchFamily="34" charset="0"/>
                <a:ea typeface="Source Sans Pro" panose="020B0503030403020204" pitchFamily="34" charset="0"/>
              </a:rPr>
              <a:t>Engagement questions</a:t>
            </a:r>
          </a:p>
          <a:p>
            <a:pPr marL="717550" lvl="1" indent="0">
              <a:buNone/>
            </a:pPr>
            <a:r>
              <a:rPr lang="en-US" sz="2200" dirty="0">
                <a:latin typeface="Source Sans Pro" panose="020B0503030403020204" pitchFamily="34" charset="0"/>
                <a:ea typeface="Source Sans Pro" panose="020B0503030403020204" pitchFamily="34" charset="0"/>
              </a:rPr>
              <a:t>How can DRC be value add partner/ensure complementarity?</a:t>
            </a:r>
          </a:p>
          <a:p>
            <a:pPr marL="717550" lvl="1" indent="0">
              <a:buNone/>
            </a:pPr>
            <a:r>
              <a:rPr lang="en-US" sz="2200" dirty="0">
                <a:effectLst/>
                <a:latin typeface="Source Sans Pro" panose="020B0503030403020204" pitchFamily="34" charset="0"/>
                <a:ea typeface="Source Sans Pro" panose="020B0503030403020204" pitchFamily="34" charset="0"/>
              </a:rPr>
              <a:t>Any ideas/Inspiration very </a:t>
            </a:r>
            <a:r>
              <a:rPr lang="en-US" sz="2200" dirty="0">
                <a:latin typeface="Source Sans Pro" panose="020B0503030403020204" pitchFamily="34" charset="0"/>
                <a:ea typeface="Source Sans Pro" panose="020B0503030403020204" pitchFamily="34" charset="0"/>
              </a:rPr>
              <a:t>welc</a:t>
            </a:r>
            <a:r>
              <a:rPr lang="en-US" sz="2200" dirty="0">
                <a:effectLst/>
                <a:latin typeface="Source Sans Pro" panose="020B0503030403020204" pitchFamily="34" charset="0"/>
                <a:ea typeface="Source Sans Pro" panose="020B0503030403020204" pitchFamily="34" charset="0"/>
              </a:rPr>
              <a:t>ome </a:t>
            </a:r>
            <a:r>
              <a:rPr lang="en-US" sz="2200" dirty="0">
                <a:effectLst/>
                <a:latin typeface="Source Sans Pro" panose="020B0503030403020204" pitchFamily="34" charset="0"/>
                <a:ea typeface="Source Sans Pro" panose="020B0503030403020204" pitchFamily="34" charset="0"/>
                <a:sym typeface="Wingdings" panose="05000000000000000000" pitchFamily="2" charset="2"/>
              </a:rPr>
              <a:t></a:t>
            </a:r>
            <a:endParaRPr lang="en-US" sz="2200" dirty="0">
              <a:effectLst/>
              <a:latin typeface="Source Sans Pro" panose="020B0503030403020204" pitchFamily="34" charset="0"/>
              <a:ea typeface="Source Sans Pro" panose="020B0503030403020204" pitchFamily="34" charset="0"/>
            </a:endParaRPr>
          </a:p>
          <a:p>
            <a:pPr marL="717550" lvl="1" indent="0">
              <a:buNone/>
            </a:pPr>
            <a:r>
              <a:rPr lang="en-US" sz="2200" dirty="0">
                <a:effectLst/>
                <a:latin typeface="Source Sans Pro" panose="020B0503030403020204" pitchFamily="34" charset="0"/>
                <a:ea typeface="Source Sans Pro" panose="020B0503030403020204" pitchFamily="34" charset="0"/>
              </a:rPr>
              <a:t>Ideas on community-led challenge funds for climate adaptation accelerator!</a:t>
            </a:r>
          </a:p>
          <a:p>
            <a:pPr marL="717550" lvl="1" indent="0">
              <a:buNone/>
            </a:pPr>
            <a:r>
              <a:rPr lang="en-US" sz="2200" dirty="0">
                <a:latin typeface="Source Sans Pro" panose="020B0503030403020204" pitchFamily="34" charset="0"/>
                <a:ea typeface="Source Sans Pro" panose="020B0503030403020204" pitchFamily="34" charset="0"/>
              </a:rPr>
              <a:t>EAGL engagement (week after RIL x) – your or regional peers interested to sit down?</a:t>
            </a:r>
            <a:endParaRPr lang="en-DK" sz="2200" dirty="0">
              <a:effectLst/>
              <a:latin typeface="Source Sans Pro" panose="020B0503030403020204" pitchFamily="34" charset="0"/>
              <a:ea typeface="Source Sans Pro" panose="020B0503030403020204" pitchFamily="34" charset="0"/>
            </a:endParaRPr>
          </a:p>
          <a:p>
            <a:endParaRPr lang="en-DK" sz="3600" dirty="0">
              <a:latin typeface="Source Sans Pro" panose="020B0503030403020204" pitchFamily="34" charset="0"/>
              <a:ea typeface="Source Sans Pro" panose="020B0503030403020204" pitchFamily="34" charset="0"/>
            </a:endParaRPr>
          </a:p>
        </p:txBody>
      </p:sp>
      <p:sp>
        <p:nvSpPr>
          <p:cNvPr id="5" name="Speech Bubble: Rectangle with Corners Rounded 4">
            <a:extLst>
              <a:ext uri="{FF2B5EF4-FFF2-40B4-BE49-F238E27FC236}">
                <a16:creationId xmlns:a16="http://schemas.microsoft.com/office/drawing/2014/main" id="{0EBAE3DD-7841-FBA3-5A8B-8AED797C2A7B}"/>
              </a:ext>
            </a:extLst>
          </p:cNvPr>
          <p:cNvSpPr/>
          <p:nvPr/>
        </p:nvSpPr>
        <p:spPr>
          <a:xfrm>
            <a:off x="9111916" y="2336165"/>
            <a:ext cx="2685813" cy="2088649"/>
          </a:xfrm>
          <a:prstGeom prst="wedgeRoundRect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And your reflections/ questions </a:t>
            </a:r>
            <a:r>
              <a:rPr lang="en-US" sz="2800" dirty="0">
                <a:sym typeface="Wingdings" panose="05000000000000000000" pitchFamily="2" charset="2"/>
              </a:rPr>
              <a:t></a:t>
            </a:r>
            <a:endParaRPr lang="en-DK" sz="2800" dirty="0"/>
          </a:p>
        </p:txBody>
      </p:sp>
      <p:pic>
        <p:nvPicPr>
          <p:cNvPr id="6" name="Picture 5" descr="Logo, company name&#10;&#10;Description automatically generated">
            <a:extLst>
              <a:ext uri="{FF2B5EF4-FFF2-40B4-BE49-F238E27FC236}">
                <a16:creationId xmlns:a16="http://schemas.microsoft.com/office/drawing/2014/main" id="{4D863D2A-E79D-8885-24F1-DAC9C85691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33403" y="0"/>
            <a:ext cx="1240790" cy="1240790"/>
          </a:xfrm>
          <a:prstGeom prst="rect">
            <a:avLst/>
          </a:prstGeom>
          <a:noFill/>
          <a:ln>
            <a:noFill/>
          </a:ln>
        </p:spPr>
      </p:pic>
      <p:sp>
        <p:nvSpPr>
          <p:cNvPr id="7" name="Isosceles Triangle 6">
            <a:extLst>
              <a:ext uri="{FF2B5EF4-FFF2-40B4-BE49-F238E27FC236}">
                <a16:creationId xmlns:a16="http://schemas.microsoft.com/office/drawing/2014/main" id="{6E1BF1E2-E882-10C3-30C3-942EA083C30D}"/>
              </a:ext>
            </a:extLst>
          </p:cNvPr>
          <p:cNvSpPr/>
          <p:nvPr/>
        </p:nvSpPr>
        <p:spPr>
          <a:xfrm rot="5400000">
            <a:off x="793752" y="5698076"/>
            <a:ext cx="703675" cy="35810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316439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62" name="Rectangle 59">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6671B8E-B491-6C22-D72A-D151D4DAE71F}"/>
              </a:ext>
            </a:extLst>
          </p:cNvPr>
          <p:cNvSpPr txBox="1"/>
          <p:nvPr/>
        </p:nvSpPr>
        <p:spPr>
          <a:xfrm>
            <a:off x="655320" y="1209675"/>
            <a:ext cx="10515600" cy="231959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Light" panose="020F0302020204030204"/>
                <a:ea typeface="+mn-ea"/>
                <a:cs typeface="+mn-cs"/>
              </a:rPr>
              <a:t>DRC’s 5  global programmatic focus areas </a:t>
            </a:r>
          </a:p>
        </p:txBody>
      </p:sp>
      <p:pic>
        <p:nvPicPr>
          <p:cNvPr id="7" name="Billede 6">
            <a:extLst>
              <a:ext uri="{FF2B5EF4-FFF2-40B4-BE49-F238E27FC236}">
                <a16:creationId xmlns:a16="http://schemas.microsoft.com/office/drawing/2014/main" id="{5E6C7631-CCD7-4D24-B1A0-21AA263BBE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79" y="3135559"/>
            <a:ext cx="1702111" cy="1702111"/>
          </a:xfrm>
          <a:prstGeom prst="rect">
            <a:avLst/>
          </a:prstGeom>
        </p:spPr>
      </p:pic>
      <p:pic>
        <p:nvPicPr>
          <p:cNvPr id="11" name="Billede 14">
            <a:extLst>
              <a:ext uri="{FF2B5EF4-FFF2-40B4-BE49-F238E27FC236}">
                <a16:creationId xmlns:a16="http://schemas.microsoft.com/office/drawing/2014/main" id="{301CB872-B218-1570-1796-F2054639D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1944" y="3135559"/>
            <a:ext cx="1702111" cy="1702111"/>
          </a:xfrm>
          <a:prstGeom prst="rect">
            <a:avLst/>
          </a:prstGeom>
        </p:spPr>
      </p:pic>
      <p:pic>
        <p:nvPicPr>
          <p:cNvPr id="8" name="Billede 9">
            <a:extLst>
              <a:ext uri="{FF2B5EF4-FFF2-40B4-BE49-F238E27FC236}">
                <a16:creationId xmlns:a16="http://schemas.microsoft.com/office/drawing/2014/main" id="{BC73EA27-8F6F-EBE5-8310-14D017A2BC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2943" y="3135559"/>
            <a:ext cx="1702111" cy="1702111"/>
          </a:xfrm>
          <a:prstGeom prst="rect">
            <a:avLst/>
          </a:prstGeom>
        </p:spPr>
      </p:pic>
      <p:pic>
        <p:nvPicPr>
          <p:cNvPr id="6" name="Billede 4" descr="Et billede, der indeholder tekst, skilt&#10;&#10;Automatisk genereret beskrivelse">
            <a:extLst>
              <a:ext uri="{FF2B5EF4-FFF2-40B4-BE49-F238E27FC236}">
                <a16:creationId xmlns:a16="http://schemas.microsoft.com/office/drawing/2014/main" id="{5DF51812-B97A-6E68-A9B9-08D5653A09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923" y="3135559"/>
            <a:ext cx="1702111" cy="1702111"/>
          </a:xfrm>
          <a:prstGeom prst="rect">
            <a:avLst/>
          </a:prstGeom>
        </p:spPr>
      </p:pic>
      <p:pic>
        <p:nvPicPr>
          <p:cNvPr id="9" name="Billede 11">
            <a:extLst>
              <a:ext uri="{FF2B5EF4-FFF2-40B4-BE49-F238E27FC236}">
                <a16:creationId xmlns:a16="http://schemas.microsoft.com/office/drawing/2014/main" id="{C665FB12-F7AE-EDF4-C1D6-C8BBAB07AD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2903" y="3135559"/>
            <a:ext cx="1702112" cy="1702112"/>
          </a:xfrm>
          <a:prstGeom prst="rect">
            <a:avLst/>
          </a:prstGeom>
        </p:spPr>
      </p:pic>
      <p:sp>
        <p:nvSpPr>
          <p:cNvPr id="13" name="Tekstfelt 3">
            <a:extLst>
              <a:ext uri="{FF2B5EF4-FFF2-40B4-BE49-F238E27FC236}">
                <a16:creationId xmlns:a16="http://schemas.microsoft.com/office/drawing/2014/main" id="{397E9F6D-8688-19BA-FFAD-FD842D087E7C}"/>
              </a:ext>
            </a:extLst>
          </p:cNvPr>
          <p:cNvSpPr txBox="1"/>
          <p:nvPr/>
        </p:nvSpPr>
        <p:spPr>
          <a:xfrm>
            <a:off x="2881945" y="4962803"/>
            <a:ext cx="16521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Shelter &amp; settlements</a:t>
            </a:r>
          </a:p>
        </p:txBody>
      </p:sp>
      <p:sp>
        <p:nvSpPr>
          <p:cNvPr id="14" name="Tekstfelt 12">
            <a:extLst>
              <a:ext uri="{FF2B5EF4-FFF2-40B4-BE49-F238E27FC236}">
                <a16:creationId xmlns:a16="http://schemas.microsoft.com/office/drawing/2014/main" id="{A90AE6E1-18EC-411E-1D70-3FCF719CC32D}"/>
              </a:ext>
            </a:extLst>
          </p:cNvPr>
          <p:cNvSpPr txBox="1"/>
          <p:nvPr/>
        </p:nvSpPr>
        <p:spPr>
          <a:xfrm>
            <a:off x="487679" y="4962803"/>
            <a:ext cx="16521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Economic recovery &amp; educational programs</a:t>
            </a:r>
          </a:p>
        </p:txBody>
      </p:sp>
      <p:sp>
        <p:nvSpPr>
          <p:cNvPr id="15" name="Tekstfelt 17">
            <a:extLst>
              <a:ext uri="{FF2B5EF4-FFF2-40B4-BE49-F238E27FC236}">
                <a16:creationId xmlns:a16="http://schemas.microsoft.com/office/drawing/2014/main" id="{7D59413B-90D4-2940-30EF-0CBDBD24D06F}"/>
              </a:ext>
            </a:extLst>
          </p:cNvPr>
          <p:cNvSpPr txBox="1"/>
          <p:nvPr/>
        </p:nvSpPr>
        <p:spPr>
          <a:xfrm>
            <a:off x="5272943" y="4962803"/>
            <a:ext cx="178751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Humanitarian disarmament and peace building</a:t>
            </a:r>
          </a:p>
        </p:txBody>
      </p:sp>
      <p:sp>
        <p:nvSpPr>
          <p:cNvPr id="17" name="Tekstfelt 15">
            <a:extLst>
              <a:ext uri="{FF2B5EF4-FFF2-40B4-BE49-F238E27FC236}">
                <a16:creationId xmlns:a16="http://schemas.microsoft.com/office/drawing/2014/main" id="{3CEFD29A-057C-A74D-4834-01014C6E20C8}"/>
              </a:ext>
            </a:extLst>
          </p:cNvPr>
          <p:cNvSpPr txBox="1"/>
          <p:nvPr/>
        </p:nvSpPr>
        <p:spPr>
          <a:xfrm>
            <a:off x="7657924" y="4962803"/>
            <a:ext cx="16521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Camp coordination &amp;</a:t>
            </a:r>
            <a:br>
              <a:rPr kumimoji="0" lang="en-US"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br>
            <a:r>
              <a:rPr kumimoji="0" lang="en-US"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camp management</a:t>
            </a:r>
            <a:endParaRPr kumimoji="0" lang="en-GB"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p:txBody>
      </p:sp>
      <p:sp>
        <p:nvSpPr>
          <p:cNvPr id="19" name="Tekstfelt 16">
            <a:extLst>
              <a:ext uri="{FF2B5EF4-FFF2-40B4-BE49-F238E27FC236}">
                <a16:creationId xmlns:a16="http://schemas.microsoft.com/office/drawing/2014/main" id="{3E11BDB6-DF65-A1DE-A967-39C50893C640}"/>
              </a:ext>
            </a:extLst>
          </p:cNvPr>
          <p:cNvSpPr txBox="1"/>
          <p:nvPr/>
        </p:nvSpPr>
        <p:spPr>
          <a:xfrm>
            <a:off x="10132496" y="4962803"/>
            <a:ext cx="12340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Protection</a:t>
            </a:r>
          </a:p>
        </p:txBody>
      </p:sp>
      <p:sp>
        <p:nvSpPr>
          <p:cNvPr id="21" name="TextBox 20">
            <a:extLst>
              <a:ext uri="{FF2B5EF4-FFF2-40B4-BE49-F238E27FC236}">
                <a16:creationId xmlns:a16="http://schemas.microsoft.com/office/drawing/2014/main" id="{0225C12A-9395-C489-61FD-A1E90CAB8F49}"/>
              </a:ext>
            </a:extLst>
          </p:cNvPr>
          <p:cNvSpPr txBox="1"/>
          <p:nvPr/>
        </p:nvSpPr>
        <p:spPr>
          <a:xfrm>
            <a:off x="284611" y="194012"/>
            <a:ext cx="73733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C00000"/>
                </a:solidFill>
                <a:effectLst/>
                <a:uLnTx/>
                <a:uFillTx/>
                <a:latin typeface="Calibri Light" panose="020F0302020204030204"/>
                <a:ea typeface="+mn-ea"/>
                <a:cs typeface="+mn-cs"/>
              </a:rPr>
              <a:t>What we do</a:t>
            </a:r>
            <a:endParaRPr kumimoji="0" lang="en-DK" sz="4800" b="0" i="0" u="none" strike="noStrike" kern="1200" cap="none" spc="0" normalizeH="0" baseline="0" noProof="0">
              <a:ln>
                <a:noFill/>
              </a:ln>
              <a:solidFill>
                <a:srgbClr val="C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77935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EBCC84CC81314C8E2AFEA60BD813EC" ma:contentTypeVersion="13" ma:contentTypeDescription="Create a new document." ma:contentTypeScope="" ma:versionID="cb556c38233e44eae0b9bebd5a1672f2">
  <xsd:schema xmlns:xsd="http://www.w3.org/2001/XMLSchema" xmlns:xs="http://www.w3.org/2001/XMLSchema" xmlns:p="http://schemas.microsoft.com/office/2006/metadata/properties" xmlns:ns2="3b21a743-5936-412d-82c7-9d5f03481fad" xmlns:ns3="1525ca41-ac4e-4b0a-b15e-11f6ed75e851" targetNamespace="http://schemas.microsoft.com/office/2006/metadata/properties" ma:root="true" ma:fieldsID="8739014810f8283abae42c4abd6de063" ns2:_="" ns3:_="">
    <xsd:import namespace="3b21a743-5936-412d-82c7-9d5f03481fad"/>
    <xsd:import namespace="1525ca41-ac4e-4b0a-b15e-11f6ed75e85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1a743-5936-412d-82c7-9d5f03481f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2e85e36-fc34-4d33-be53-5036fe2c979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25ca41-ac4e-4b0a-b15e-11f6ed75e85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ccb3e95-470a-4534-97ce-2acb9d960ee3}" ma:internalName="TaxCatchAll" ma:showField="CatchAllData" ma:web="1525ca41-ac4e-4b0a-b15e-11f6ed75e85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525ca41-ac4e-4b0a-b15e-11f6ed75e851" xsi:nil="true"/>
    <lcf76f155ced4ddcb4097134ff3c332f xmlns="3b21a743-5936-412d-82c7-9d5f03481fa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FC1DB8-194A-4A89-91EB-98CA47A9D5C8}"/>
</file>

<file path=customXml/itemProps2.xml><?xml version="1.0" encoding="utf-8"?>
<ds:datastoreItem xmlns:ds="http://schemas.openxmlformats.org/officeDocument/2006/customXml" ds:itemID="{3DF0E949-4E19-4094-BC06-B24A50013AEA}">
  <ds:schemaRefs>
    <ds:schemaRef ds:uri="c16d1224-ae86-4a96-b59f-1b25f0bcb0d1"/>
    <ds:schemaRef ds:uri="http://schemas.openxmlformats.org/package/2006/metadata/core-properties"/>
    <ds:schemaRef ds:uri="http://purl.org/dc/terms/"/>
    <ds:schemaRef ds:uri="http://schemas.microsoft.com/office/2006/metadata/properties"/>
    <ds:schemaRef ds:uri="http://www.w3.org/XML/1998/namespace"/>
    <ds:schemaRef ds:uri="http://schemas.microsoft.com/office/2006/documentManagement/types"/>
    <ds:schemaRef ds:uri="http://purl.org/dc/elements/1.1/"/>
    <ds:schemaRef ds:uri="http://purl.org/dc/dcmitype/"/>
    <ds:schemaRef ds:uri="854248b3-d93a-4498-991b-826f9d0d60da"/>
    <ds:schemaRef ds:uri="http://schemas.microsoft.com/office/infopath/2007/PartnerControls"/>
  </ds:schemaRefs>
</ds:datastoreItem>
</file>

<file path=customXml/itemProps3.xml><?xml version="1.0" encoding="utf-8"?>
<ds:datastoreItem xmlns:ds="http://schemas.openxmlformats.org/officeDocument/2006/customXml" ds:itemID="{1DC17449-EAB3-4C68-A33D-CC7A974722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3368</TotalTime>
  <Words>2830</Words>
  <Application>Microsoft Office PowerPoint</Application>
  <PresentationFormat>Widescreen</PresentationFormat>
  <Paragraphs>273</Paragraphs>
  <Slides>18</Slides>
  <Notes>8</Notes>
  <HiddenSlides>14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source sans pro</vt:lpstr>
      <vt:lpstr>source sans pro</vt:lpstr>
      <vt:lpstr>Wingdings</vt:lpstr>
      <vt:lpstr>YAEsJfZrXZU 0</vt:lpstr>
      <vt:lpstr>Office Theme</vt:lpstr>
      <vt:lpstr>Run-down of DRC</vt:lpstr>
      <vt:lpstr>ABOUT PIBE (Programme Innovation &amp; Business Engagement)</vt:lpstr>
      <vt:lpstr>RIL Pitch: Global       Local: Tools/methodology sourcing, sharing lessons learned, go local</vt:lpstr>
      <vt:lpstr>RIL Pitch: Community-led Climate adaptation approaches/projects in South Sudan and Somalia</vt:lpstr>
      <vt:lpstr>Back up</vt:lpstr>
      <vt:lpstr>PIBE Portfolio -  Examples</vt:lpstr>
      <vt:lpstr>Funding pitch</vt:lpstr>
      <vt:lpstr>Pointers for next steps</vt:lpstr>
      <vt:lpstr>PowerPoint Presentation</vt:lpstr>
      <vt:lpstr>PowerPoint Presentation</vt:lpstr>
      <vt:lpstr>PowerPoint Presentation</vt:lpstr>
      <vt:lpstr>Selected strategic pillars – to lift DRC Strategy 2025</vt:lpstr>
      <vt:lpstr>DRC strengths in cross-sector partnerships</vt:lpstr>
      <vt:lpstr>PowerPoint Presentation</vt:lpstr>
      <vt:lpstr>PowerPoint Presentation</vt:lpstr>
      <vt:lpstr>Deep Dive: Climate and Environment To potentially involve and engage in as discussed in our meeting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Run-down of DRC</dc:title>
  <dc:creator>Nana Heltberg</dc:creator>
  <cp:lastModifiedBy>Nana Heltberg</cp:lastModifiedBy>
  <cp:revision>3</cp:revision>
  <dcterms:created xsi:type="dcterms:W3CDTF">2023-05-10T11:04:54Z</dcterms:created>
  <dcterms:modified xsi:type="dcterms:W3CDTF">2023-06-13T04:16:34Z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0x0101006015606E2FA90F46B6FDE5DED86B80C7</vt:lpwstr>
  </property>
  <property fmtid="{D5CDD505-2E9C-101B-9397-08002B2CF9AE}" pid="3" name="MediaServiceImageTags">
    <vt:lpwstr/>
  </property>
</Properties>
</file>